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60" r:id="rId3"/>
    <p:sldId id="261" r:id="rId4"/>
    <p:sldId id="262" r:id="rId5"/>
    <p:sldId id="263" r:id="rId6"/>
    <p:sldId id="264" r:id="rId7"/>
    <p:sldId id="265" r:id="rId8"/>
    <p:sldId id="266" r:id="rId9"/>
    <p:sldId id="267" r:id="rId10"/>
    <p:sldId id="268" r:id="rId11"/>
    <p:sldId id="269" r:id="rId12"/>
    <p:sldId id="294"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5" r:id="rId36"/>
    <p:sldId id="296" r:id="rId37"/>
    <p:sldId id="299" r:id="rId38"/>
    <p:sldId id="298"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7" d="100"/>
          <a:sy n="107" d="100"/>
        </p:scale>
        <p:origin x="-163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9112A-8F14-4DE9-8FB6-313463F88039}" type="doc">
      <dgm:prSet loTypeId="urn:microsoft.com/office/officeart/2005/8/layout/arrow2" loCatId="process" qsTypeId="urn:microsoft.com/office/officeart/2005/8/quickstyle/3d3" qsCatId="3D" csTypeId="urn:microsoft.com/office/officeart/2005/8/colors/accent0_3" csCatId="mainScheme" phldr="1"/>
      <dgm:spPr/>
    </dgm:pt>
    <dgm:pt modelId="{86D1D02C-221D-4C9A-A53F-FF0CA8DCF03D}">
      <dgm:prSet phldrT="[Text]" custT="1"/>
      <dgm:spPr/>
      <dgm:t>
        <a:bodyPr/>
        <a:lstStyle/>
        <a:p>
          <a:r>
            <a:rPr lang="en-US" sz="3600" dirty="0" smtClean="0"/>
            <a:t>Fear Paralysis</a:t>
          </a:r>
          <a:endParaRPr lang="en-US" sz="3600" dirty="0"/>
        </a:p>
      </dgm:t>
    </dgm:pt>
    <dgm:pt modelId="{FD275840-E106-4130-BD55-051AF082B072}" type="parTrans" cxnId="{B953CDCC-A556-476F-9DE3-7C41EE8C03BD}">
      <dgm:prSet/>
      <dgm:spPr/>
      <dgm:t>
        <a:bodyPr/>
        <a:lstStyle/>
        <a:p>
          <a:endParaRPr lang="en-US"/>
        </a:p>
      </dgm:t>
    </dgm:pt>
    <dgm:pt modelId="{0A27127D-AA66-4B7A-9F2B-856C640CAB19}" type="sibTrans" cxnId="{B953CDCC-A556-476F-9DE3-7C41EE8C03BD}">
      <dgm:prSet/>
      <dgm:spPr/>
      <dgm:t>
        <a:bodyPr/>
        <a:lstStyle/>
        <a:p>
          <a:endParaRPr lang="en-US"/>
        </a:p>
      </dgm:t>
    </dgm:pt>
    <dgm:pt modelId="{23EFB879-25AB-4BF9-B4B5-C900C0AC1334}">
      <dgm:prSet phldrT="[Text]" custT="1"/>
      <dgm:spPr/>
      <dgm:t>
        <a:bodyPr/>
        <a:lstStyle/>
        <a:p>
          <a:r>
            <a:rPr lang="en-US" sz="3600" dirty="0" smtClean="0"/>
            <a:t>Moro</a:t>
          </a:r>
          <a:endParaRPr lang="en-US" sz="3600" dirty="0"/>
        </a:p>
      </dgm:t>
    </dgm:pt>
    <dgm:pt modelId="{3D1B2F47-0BB5-4835-914B-B668EDF43005}" type="parTrans" cxnId="{BFDB31D6-0A5E-4731-B077-C53663EA31AD}">
      <dgm:prSet/>
      <dgm:spPr/>
      <dgm:t>
        <a:bodyPr/>
        <a:lstStyle/>
        <a:p>
          <a:endParaRPr lang="en-US"/>
        </a:p>
      </dgm:t>
    </dgm:pt>
    <dgm:pt modelId="{9A5C0B72-7F23-429E-A293-13B8CC0D5BCE}" type="sibTrans" cxnId="{BFDB31D6-0A5E-4731-B077-C53663EA31AD}">
      <dgm:prSet/>
      <dgm:spPr/>
      <dgm:t>
        <a:bodyPr/>
        <a:lstStyle/>
        <a:p>
          <a:endParaRPr lang="en-US"/>
        </a:p>
      </dgm:t>
    </dgm:pt>
    <dgm:pt modelId="{707AA75F-B046-4679-B997-A264BA38C20E}">
      <dgm:prSet phldrT="[Text]" custT="1"/>
      <dgm:spPr/>
      <dgm:t>
        <a:bodyPr/>
        <a:lstStyle/>
        <a:p>
          <a:r>
            <a:rPr lang="en-US" sz="3600" dirty="0" smtClean="0"/>
            <a:t>Orienting</a:t>
          </a:r>
          <a:endParaRPr lang="en-US" sz="3600" dirty="0"/>
        </a:p>
      </dgm:t>
    </dgm:pt>
    <dgm:pt modelId="{F14B5B01-3BE0-48CA-82C4-6C246D097340}" type="parTrans" cxnId="{FC47455D-D995-46F5-A4A8-65BBF3DA19B5}">
      <dgm:prSet/>
      <dgm:spPr/>
      <dgm:t>
        <a:bodyPr/>
        <a:lstStyle/>
        <a:p>
          <a:endParaRPr lang="en-US"/>
        </a:p>
      </dgm:t>
    </dgm:pt>
    <dgm:pt modelId="{BA9DA4B7-5A38-415E-A8D4-6780437C4298}" type="sibTrans" cxnId="{FC47455D-D995-46F5-A4A8-65BBF3DA19B5}">
      <dgm:prSet/>
      <dgm:spPr/>
      <dgm:t>
        <a:bodyPr/>
        <a:lstStyle/>
        <a:p>
          <a:endParaRPr lang="en-US"/>
        </a:p>
      </dgm:t>
    </dgm:pt>
    <dgm:pt modelId="{A6E05244-15A4-45F9-8021-78A36ADFDF7B}" type="pres">
      <dgm:prSet presAssocID="{AF89112A-8F14-4DE9-8FB6-313463F88039}" presName="arrowDiagram" presStyleCnt="0">
        <dgm:presLayoutVars>
          <dgm:chMax val="5"/>
          <dgm:dir/>
          <dgm:resizeHandles val="exact"/>
        </dgm:presLayoutVars>
      </dgm:prSet>
      <dgm:spPr/>
    </dgm:pt>
    <dgm:pt modelId="{BDE43A98-E657-4B82-A446-BDCF02CCE8EA}" type="pres">
      <dgm:prSet presAssocID="{AF89112A-8F14-4DE9-8FB6-313463F88039}" presName="arrow" presStyleLbl="bgShp" presStyleIdx="0" presStyleCnt="1"/>
      <dgm:spPr/>
    </dgm:pt>
    <dgm:pt modelId="{051E4C37-2B91-4642-9163-59F2ACF607A9}" type="pres">
      <dgm:prSet presAssocID="{AF89112A-8F14-4DE9-8FB6-313463F88039}" presName="arrowDiagram3" presStyleCnt="0"/>
      <dgm:spPr/>
    </dgm:pt>
    <dgm:pt modelId="{9025A80D-BBE7-4609-816C-12DA5501B381}" type="pres">
      <dgm:prSet presAssocID="{86D1D02C-221D-4C9A-A53F-FF0CA8DCF03D}" presName="bullet3a" presStyleLbl="node1" presStyleIdx="0" presStyleCnt="3"/>
      <dgm:spPr/>
    </dgm:pt>
    <dgm:pt modelId="{8198CF92-EFA5-47C6-BE47-09AA8DB4DE46}" type="pres">
      <dgm:prSet presAssocID="{86D1D02C-221D-4C9A-A53F-FF0CA8DCF03D}" presName="textBox3a" presStyleLbl="revTx" presStyleIdx="0" presStyleCnt="3" custScaleX="129466" custLinFactNeighborX="16620" custLinFactNeighborY="4546">
        <dgm:presLayoutVars>
          <dgm:bulletEnabled val="1"/>
        </dgm:presLayoutVars>
      </dgm:prSet>
      <dgm:spPr/>
      <dgm:t>
        <a:bodyPr/>
        <a:lstStyle/>
        <a:p>
          <a:endParaRPr lang="en-US"/>
        </a:p>
      </dgm:t>
    </dgm:pt>
    <dgm:pt modelId="{ECFD97C8-FD95-403D-97AE-E3F79CC8C6C1}" type="pres">
      <dgm:prSet presAssocID="{23EFB879-25AB-4BF9-B4B5-C900C0AC1334}" presName="bullet3b" presStyleLbl="node1" presStyleIdx="1" presStyleCnt="3"/>
      <dgm:spPr/>
    </dgm:pt>
    <dgm:pt modelId="{D048D716-09F1-466B-A365-21F4B265B3ED}" type="pres">
      <dgm:prSet presAssocID="{23EFB879-25AB-4BF9-B4B5-C900C0AC1334}" presName="textBox3b" presStyleLbl="revTx" presStyleIdx="1" presStyleCnt="3" custScaleX="94613" custScaleY="49290" custLinFactNeighborX="-11063" custLinFactNeighborY="-19016">
        <dgm:presLayoutVars>
          <dgm:bulletEnabled val="1"/>
        </dgm:presLayoutVars>
      </dgm:prSet>
      <dgm:spPr/>
      <dgm:t>
        <a:bodyPr/>
        <a:lstStyle/>
        <a:p>
          <a:endParaRPr lang="en-US"/>
        </a:p>
      </dgm:t>
    </dgm:pt>
    <dgm:pt modelId="{427E0E5B-092C-429D-93F3-DF91ADA5AD4F}" type="pres">
      <dgm:prSet presAssocID="{707AA75F-B046-4679-B997-A264BA38C20E}" presName="bullet3c" presStyleLbl="node1" presStyleIdx="2" presStyleCnt="3"/>
      <dgm:spPr/>
    </dgm:pt>
    <dgm:pt modelId="{137D4482-E5D3-468B-9941-0D987FBD3F36}" type="pres">
      <dgm:prSet presAssocID="{707AA75F-B046-4679-B997-A264BA38C20E}" presName="textBox3c" presStyleLbl="revTx" presStyleIdx="2" presStyleCnt="3" custScaleX="147504" custScaleY="50385" custLinFactNeighborX="4391" custLinFactNeighborY="-6673">
        <dgm:presLayoutVars>
          <dgm:bulletEnabled val="1"/>
        </dgm:presLayoutVars>
      </dgm:prSet>
      <dgm:spPr/>
      <dgm:t>
        <a:bodyPr/>
        <a:lstStyle/>
        <a:p>
          <a:endParaRPr lang="en-US"/>
        </a:p>
      </dgm:t>
    </dgm:pt>
  </dgm:ptLst>
  <dgm:cxnLst>
    <dgm:cxn modelId="{1CD55DB8-5D3F-4FB9-AE30-DD26B8C3EFF2}" type="presOf" srcId="{86D1D02C-221D-4C9A-A53F-FF0CA8DCF03D}" destId="{8198CF92-EFA5-47C6-BE47-09AA8DB4DE46}" srcOrd="0" destOrd="0" presId="urn:microsoft.com/office/officeart/2005/8/layout/arrow2"/>
    <dgm:cxn modelId="{FC47455D-D995-46F5-A4A8-65BBF3DA19B5}" srcId="{AF89112A-8F14-4DE9-8FB6-313463F88039}" destId="{707AA75F-B046-4679-B997-A264BA38C20E}" srcOrd="2" destOrd="0" parTransId="{F14B5B01-3BE0-48CA-82C4-6C246D097340}" sibTransId="{BA9DA4B7-5A38-415E-A8D4-6780437C4298}"/>
    <dgm:cxn modelId="{BFDB31D6-0A5E-4731-B077-C53663EA31AD}" srcId="{AF89112A-8F14-4DE9-8FB6-313463F88039}" destId="{23EFB879-25AB-4BF9-B4B5-C900C0AC1334}" srcOrd="1" destOrd="0" parTransId="{3D1B2F47-0BB5-4835-914B-B668EDF43005}" sibTransId="{9A5C0B72-7F23-429E-A293-13B8CC0D5BCE}"/>
    <dgm:cxn modelId="{E7332803-81AB-4B86-9D78-281561173C87}" type="presOf" srcId="{23EFB879-25AB-4BF9-B4B5-C900C0AC1334}" destId="{D048D716-09F1-466B-A365-21F4B265B3ED}" srcOrd="0" destOrd="0" presId="urn:microsoft.com/office/officeart/2005/8/layout/arrow2"/>
    <dgm:cxn modelId="{A069C0FE-FF39-4FE5-93FF-2C0BF07EF98D}" type="presOf" srcId="{AF89112A-8F14-4DE9-8FB6-313463F88039}" destId="{A6E05244-15A4-45F9-8021-78A36ADFDF7B}" srcOrd="0" destOrd="0" presId="urn:microsoft.com/office/officeart/2005/8/layout/arrow2"/>
    <dgm:cxn modelId="{08B1E7F1-83CE-47A4-8033-F7D598E58249}" type="presOf" srcId="{707AA75F-B046-4679-B997-A264BA38C20E}" destId="{137D4482-E5D3-468B-9941-0D987FBD3F36}" srcOrd="0" destOrd="0" presId="urn:microsoft.com/office/officeart/2005/8/layout/arrow2"/>
    <dgm:cxn modelId="{B953CDCC-A556-476F-9DE3-7C41EE8C03BD}" srcId="{AF89112A-8F14-4DE9-8FB6-313463F88039}" destId="{86D1D02C-221D-4C9A-A53F-FF0CA8DCF03D}" srcOrd="0" destOrd="0" parTransId="{FD275840-E106-4130-BD55-051AF082B072}" sibTransId="{0A27127D-AA66-4B7A-9F2B-856C640CAB19}"/>
    <dgm:cxn modelId="{B20A9E7F-BC85-487A-821C-214276FE6959}" type="presParOf" srcId="{A6E05244-15A4-45F9-8021-78A36ADFDF7B}" destId="{BDE43A98-E657-4B82-A446-BDCF02CCE8EA}" srcOrd="0" destOrd="0" presId="urn:microsoft.com/office/officeart/2005/8/layout/arrow2"/>
    <dgm:cxn modelId="{497CBAED-8F50-4590-8D0C-473E1FCD1DC9}" type="presParOf" srcId="{A6E05244-15A4-45F9-8021-78A36ADFDF7B}" destId="{051E4C37-2B91-4642-9163-59F2ACF607A9}" srcOrd="1" destOrd="0" presId="urn:microsoft.com/office/officeart/2005/8/layout/arrow2"/>
    <dgm:cxn modelId="{5B747779-7AB7-46A4-B879-A5E9E68CE5FD}" type="presParOf" srcId="{051E4C37-2B91-4642-9163-59F2ACF607A9}" destId="{9025A80D-BBE7-4609-816C-12DA5501B381}" srcOrd="0" destOrd="0" presId="urn:microsoft.com/office/officeart/2005/8/layout/arrow2"/>
    <dgm:cxn modelId="{6D587606-A4BB-435A-AB5A-8AD633F7179D}" type="presParOf" srcId="{051E4C37-2B91-4642-9163-59F2ACF607A9}" destId="{8198CF92-EFA5-47C6-BE47-09AA8DB4DE46}" srcOrd="1" destOrd="0" presId="urn:microsoft.com/office/officeart/2005/8/layout/arrow2"/>
    <dgm:cxn modelId="{10910213-F8E6-44D8-9CD9-6BB6724155D6}" type="presParOf" srcId="{051E4C37-2B91-4642-9163-59F2ACF607A9}" destId="{ECFD97C8-FD95-403D-97AE-E3F79CC8C6C1}" srcOrd="2" destOrd="0" presId="urn:microsoft.com/office/officeart/2005/8/layout/arrow2"/>
    <dgm:cxn modelId="{25ADE1B3-C324-490B-9453-B1342FBD3757}" type="presParOf" srcId="{051E4C37-2B91-4642-9163-59F2ACF607A9}" destId="{D048D716-09F1-466B-A365-21F4B265B3ED}" srcOrd="3" destOrd="0" presId="urn:microsoft.com/office/officeart/2005/8/layout/arrow2"/>
    <dgm:cxn modelId="{B0DD4269-7F43-4594-84D0-003F317C6BE8}" type="presParOf" srcId="{051E4C37-2B91-4642-9163-59F2ACF607A9}" destId="{427E0E5B-092C-429D-93F3-DF91ADA5AD4F}" srcOrd="4" destOrd="0" presId="urn:microsoft.com/office/officeart/2005/8/layout/arrow2"/>
    <dgm:cxn modelId="{7B3B188A-156E-41FB-94EF-7D2D92136A53}" type="presParOf" srcId="{051E4C37-2B91-4642-9163-59F2ACF607A9}" destId="{137D4482-E5D3-468B-9941-0D987FBD3F36}"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43A98-E657-4B82-A446-BDCF02CCE8EA}">
      <dsp:nvSpPr>
        <dsp:cNvPr id="0" name=""/>
        <dsp:cNvSpPr/>
      </dsp:nvSpPr>
      <dsp:spPr>
        <a:xfrm>
          <a:off x="426719" y="0"/>
          <a:ext cx="7071360" cy="4419600"/>
        </a:xfrm>
        <a:prstGeom prst="swooshArrow">
          <a:avLst>
            <a:gd name="adj1" fmla="val 25000"/>
            <a:gd name="adj2" fmla="val 25000"/>
          </a:avLst>
        </a:prstGeom>
        <a:solidFill>
          <a:schemeClr val="dk2">
            <a:tint val="40000"/>
            <a:hueOff val="0"/>
            <a:satOff val="0"/>
            <a:lumOff val="0"/>
            <a:alphaOff val="0"/>
          </a:schemeClr>
        </a:solidFill>
        <a:ln w="12700"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025A80D-BBE7-4609-816C-12DA5501B381}">
      <dsp:nvSpPr>
        <dsp:cNvPr id="0" name=""/>
        <dsp:cNvSpPr/>
      </dsp:nvSpPr>
      <dsp:spPr>
        <a:xfrm>
          <a:off x="1324782" y="3050407"/>
          <a:ext cx="183855" cy="183855"/>
        </a:xfrm>
        <a:prstGeom prst="ellipse">
          <a:avLst/>
        </a:prstGeom>
        <a:solidFill>
          <a:schemeClr val="dk2">
            <a:hueOff val="0"/>
            <a:satOff val="0"/>
            <a:lumOff val="0"/>
            <a:alphaOff val="0"/>
          </a:schemeClr>
        </a:solidFill>
        <a:ln>
          <a:noFill/>
        </a:ln>
        <a:effectLst>
          <a:outerShdw blurRad="76200" dist="381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98CF92-EFA5-47C6-BE47-09AA8DB4DE46}">
      <dsp:nvSpPr>
        <dsp:cNvPr id="0" name=""/>
        <dsp:cNvSpPr/>
      </dsp:nvSpPr>
      <dsp:spPr>
        <a:xfrm>
          <a:off x="1447801" y="3142335"/>
          <a:ext cx="2133116" cy="127726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7421" tIns="0" rIns="0" bIns="0" numCol="1" spcCol="1270" anchor="t" anchorCtr="0">
          <a:noAutofit/>
        </a:bodyPr>
        <a:lstStyle/>
        <a:p>
          <a:pPr lvl="0" algn="l" defTabSz="1600200">
            <a:lnSpc>
              <a:spcPct val="90000"/>
            </a:lnSpc>
            <a:spcBef>
              <a:spcPct val="0"/>
            </a:spcBef>
            <a:spcAft>
              <a:spcPct val="35000"/>
            </a:spcAft>
          </a:pPr>
          <a:r>
            <a:rPr lang="en-US" sz="3600" kern="1200" dirty="0" smtClean="0"/>
            <a:t>Fear Paralysis</a:t>
          </a:r>
          <a:endParaRPr lang="en-US" sz="3600" kern="1200" dirty="0"/>
        </a:p>
      </dsp:txBody>
      <dsp:txXfrm>
        <a:off x="1447801" y="3142335"/>
        <a:ext cx="2133116" cy="1277264"/>
      </dsp:txXfrm>
    </dsp:sp>
    <dsp:sp modelId="{ECFD97C8-FD95-403D-97AE-E3F79CC8C6C1}">
      <dsp:nvSpPr>
        <dsp:cNvPr id="0" name=""/>
        <dsp:cNvSpPr/>
      </dsp:nvSpPr>
      <dsp:spPr>
        <a:xfrm>
          <a:off x="2947659" y="1849160"/>
          <a:ext cx="332353" cy="332353"/>
        </a:xfrm>
        <a:prstGeom prst="ellipse">
          <a:avLst/>
        </a:prstGeom>
        <a:solidFill>
          <a:schemeClr val="dk2">
            <a:hueOff val="0"/>
            <a:satOff val="0"/>
            <a:lumOff val="0"/>
            <a:alphaOff val="0"/>
          </a:schemeClr>
        </a:solidFill>
        <a:ln>
          <a:noFill/>
        </a:ln>
        <a:effectLst>
          <a:outerShdw blurRad="76200" dist="381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048D716-09F1-466B-A365-21F4B265B3ED}">
      <dsp:nvSpPr>
        <dsp:cNvPr id="0" name=""/>
        <dsp:cNvSpPr/>
      </dsp:nvSpPr>
      <dsp:spPr>
        <a:xfrm>
          <a:off x="2971795" y="2167743"/>
          <a:ext cx="1605702" cy="118506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6107" tIns="0" rIns="0" bIns="0" numCol="1" spcCol="1270" anchor="t" anchorCtr="0">
          <a:noAutofit/>
        </a:bodyPr>
        <a:lstStyle/>
        <a:p>
          <a:pPr lvl="0" algn="l" defTabSz="1600200">
            <a:lnSpc>
              <a:spcPct val="90000"/>
            </a:lnSpc>
            <a:spcBef>
              <a:spcPct val="0"/>
            </a:spcBef>
            <a:spcAft>
              <a:spcPct val="35000"/>
            </a:spcAft>
          </a:pPr>
          <a:r>
            <a:rPr lang="en-US" sz="3600" kern="1200" dirty="0" smtClean="0"/>
            <a:t>Moro</a:t>
          </a:r>
          <a:endParaRPr lang="en-US" sz="3600" kern="1200" dirty="0"/>
        </a:p>
      </dsp:txBody>
      <dsp:txXfrm>
        <a:off x="2971795" y="2167743"/>
        <a:ext cx="1605702" cy="1185060"/>
      </dsp:txXfrm>
    </dsp:sp>
    <dsp:sp modelId="{427E0E5B-092C-429D-93F3-DF91ADA5AD4F}">
      <dsp:nvSpPr>
        <dsp:cNvPr id="0" name=""/>
        <dsp:cNvSpPr/>
      </dsp:nvSpPr>
      <dsp:spPr>
        <a:xfrm>
          <a:off x="4899355" y="1118158"/>
          <a:ext cx="459638" cy="459638"/>
        </a:xfrm>
        <a:prstGeom prst="ellipse">
          <a:avLst/>
        </a:prstGeom>
        <a:solidFill>
          <a:schemeClr val="dk2">
            <a:hueOff val="0"/>
            <a:satOff val="0"/>
            <a:lumOff val="0"/>
            <a:alphaOff val="0"/>
          </a:schemeClr>
        </a:solidFill>
        <a:ln>
          <a:noFill/>
        </a:ln>
        <a:effectLst>
          <a:outerShdw blurRad="76200" dist="381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37D4482-E5D3-468B-9941-0D987FBD3F36}">
      <dsp:nvSpPr>
        <dsp:cNvPr id="0" name=""/>
        <dsp:cNvSpPr/>
      </dsp:nvSpPr>
      <dsp:spPr>
        <a:xfrm>
          <a:off x="4800593" y="1905001"/>
          <a:ext cx="2503329" cy="1547636"/>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43553" tIns="0" rIns="0" bIns="0" numCol="1" spcCol="1270" anchor="t" anchorCtr="0">
          <a:noAutofit/>
        </a:bodyPr>
        <a:lstStyle/>
        <a:p>
          <a:pPr lvl="0" algn="l" defTabSz="1600200">
            <a:lnSpc>
              <a:spcPct val="90000"/>
            </a:lnSpc>
            <a:spcBef>
              <a:spcPct val="0"/>
            </a:spcBef>
            <a:spcAft>
              <a:spcPct val="35000"/>
            </a:spcAft>
          </a:pPr>
          <a:r>
            <a:rPr lang="en-US" sz="3600" kern="1200" dirty="0" smtClean="0"/>
            <a:t>Orienting</a:t>
          </a:r>
          <a:endParaRPr lang="en-US" sz="3600" kern="1200" dirty="0"/>
        </a:p>
      </dsp:txBody>
      <dsp:txXfrm>
        <a:off x="4800593" y="1905001"/>
        <a:ext cx="2503329" cy="154763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808AEE-977F-4604-9FF5-72ADEBB4AC82}" type="datetimeFigureOut">
              <a:rPr lang="en-US" smtClean="0"/>
              <a:t>5/10/2016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96BE40-B773-4809-9521-1070A28CC4A7}" type="slidenum">
              <a:rPr lang="en-US" smtClean="0"/>
              <a:t>‹#›</a:t>
            </a:fld>
            <a:endParaRPr lang="en-US"/>
          </a:p>
        </p:txBody>
      </p:sp>
    </p:spTree>
    <p:extLst>
      <p:ext uri="{BB962C8B-B14F-4D97-AF65-F5344CB8AC3E}">
        <p14:creationId xmlns:p14="http://schemas.microsoft.com/office/powerpoint/2010/main" val="79281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Maybe just</a:t>
            </a:r>
            <a:r>
              <a:rPr lang="en-US" sz="1800" baseline="0" dirty="0" smtClean="0"/>
              <a:t> notes for previous slide???</a:t>
            </a:r>
            <a:endParaRPr lang="en-US" sz="1800" dirty="0"/>
          </a:p>
        </p:txBody>
      </p:sp>
      <p:sp>
        <p:nvSpPr>
          <p:cNvPr id="4" name="Slide Number Placeholder 3"/>
          <p:cNvSpPr>
            <a:spLocks noGrp="1"/>
          </p:cNvSpPr>
          <p:nvPr>
            <p:ph type="sldNum" sz="quarter" idx="10"/>
          </p:nvPr>
        </p:nvSpPr>
        <p:spPr/>
        <p:txBody>
          <a:bodyPr/>
          <a:lstStyle/>
          <a:p>
            <a:fld id="{883C0FB6-9734-45CE-87FF-DDEAA5733CC3}" type="slidenum">
              <a:rPr lang="en-US" smtClean="0"/>
              <a:pPr/>
              <a:t>5</a:t>
            </a:fld>
            <a:endParaRPr lang="en-US"/>
          </a:p>
        </p:txBody>
      </p:sp>
    </p:spTree>
    <p:extLst>
      <p:ext uri="{BB962C8B-B14F-4D97-AF65-F5344CB8AC3E}">
        <p14:creationId xmlns:p14="http://schemas.microsoft.com/office/powerpoint/2010/main" val="689994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en-US" dirty="0" smtClean="0">
                <a:latin typeface="Arial" charset="0"/>
                <a:cs typeface="Arial" charset="0"/>
              </a:rPr>
              <a:t>Developmental Therapeutic Yoga</a:t>
            </a:r>
          </a:p>
        </p:txBody>
      </p:sp>
      <p:sp>
        <p:nvSpPr>
          <p:cNvPr id="7373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dirty="0" smtClean="0">
                <a:latin typeface="Arial" charset="0"/>
                <a:cs typeface="Arial" charset="0"/>
              </a:rPr>
              <a:t>©Vital Links</a:t>
            </a:r>
          </a:p>
        </p:txBody>
      </p:sp>
      <p:sp>
        <p:nvSpPr>
          <p:cNvPr id="7373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FA8319-980E-4340-8A0C-9AA12055F11D}" type="slidenum">
              <a:rPr lang="en-US" altLang="en-US" smtClean="0">
                <a:latin typeface="Arial" charset="0"/>
                <a:cs typeface="Arial" charset="0"/>
              </a:rPr>
              <a:pPr fontAlgn="base">
                <a:spcBef>
                  <a:spcPct val="0"/>
                </a:spcBef>
                <a:spcAft>
                  <a:spcPct val="0"/>
                </a:spcAft>
              </a:pPr>
              <a:t>21</a:t>
            </a:fld>
            <a:endParaRPr lang="en-US" altLang="en-US" dirty="0" smtClean="0">
              <a:latin typeface="Arial" charset="0"/>
              <a:cs typeface="Arial" charset="0"/>
            </a:endParaRPr>
          </a:p>
        </p:txBody>
      </p:sp>
      <p:sp>
        <p:nvSpPr>
          <p:cNvPr id="737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3884613" y="8684827"/>
            <a:ext cx="2971800" cy="457595"/>
          </a:xfrm>
          <a:prstGeom prst="rect">
            <a:avLst/>
          </a:prstGeom>
          <a:noFill/>
          <a:ln w="9525">
            <a:noFill/>
            <a:miter lim="800000"/>
            <a:headEnd/>
            <a:tailEnd/>
          </a:ln>
        </p:spPr>
        <p:txBody>
          <a:bodyPr lIns="91413" tIns="45708" rIns="91413" bIns="45708" anchor="b"/>
          <a:lstStyle/>
          <a:p>
            <a:pPr algn="r" defTabSz="966788"/>
            <a:fld id="{0FBF32C2-21FC-49E1-9AC8-CECFA401AD1C}" type="slidenum">
              <a:rPr lang="en-US" altLang="en-US" sz="1200">
                <a:latin typeface="Calibri" pitchFamily="34" charset="0"/>
                <a:cs typeface="Arial" charset="0"/>
              </a:rPr>
              <a:pPr algn="r" defTabSz="966788"/>
              <a:t>25</a:t>
            </a:fld>
            <a:endParaRPr lang="en-US" altLang="en-US" sz="1200">
              <a:latin typeface="Calibri" pitchFamily="34" charset="0"/>
              <a:cs typeface="Arial" charset="0"/>
            </a:endParaRPr>
          </a:p>
        </p:txBody>
      </p:sp>
      <p:sp>
        <p:nvSpPr>
          <p:cNvPr id="80898" name="Slide Image Placeholder 1"/>
          <p:cNvSpPr>
            <a:spLocks noGrp="1" noRot="1" noChangeAspect="1" noTextEdit="1"/>
          </p:cNvSpPr>
          <p:nvPr>
            <p:ph type="sldImg"/>
          </p:nvPr>
        </p:nvSpPr>
        <p:spPr bwMode="auto">
          <a:xfrm>
            <a:off x="1141413" y="693738"/>
            <a:ext cx="4576762" cy="3432175"/>
          </a:xfrm>
          <a:noFill/>
          <a:ln w="25400">
            <a:solidFill>
              <a:srgbClr val="808080"/>
            </a:solidFill>
            <a:miter lim="800000"/>
            <a:headEnd/>
            <a:tailEnd/>
          </a:ln>
        </p:spPr>
      </p:sp>
      <p:sp>
        <p:nvSpPr>
          <p:cNvPr id="80899" name="Notes Placeholder 2"/>
          <p:cNvSpPr>
            <a:spLocks noGrp="1"/>
          </p:cNvSpPr>
          <p:nvPr>
            <p:ph type="body" sz="quarter" idx="1"/>
          </p:nvPr>
        </p:nvSpPr>
        <p:spPr bwMode="auto">
          <a:noFill/>
        </p:spPr>
        <p:txBody>
          <a:bodyPr wrap="square" lIns="0" tIns="0" rIns="0" bIns="0" numCol="1" anchor="t" anchorCtr="0" compatLnSpc="1">
            <a:prstTxWarp prst="textNoShape">
              <a:avLst/>
            </a:prstTxWarp>
          </a:bodyPr>
          <a:lstStyle/>
          <a:p>
            <a:pPr eaLnBrk="1" hangingPunct="1">
              <a:spcBef>
                <a:spcPct val="0"/>
              </a:spcBef>
            </a:pPr>
            <a:r>
              <a:rPr lang="en-US" altLang="en-US" dirty="0" smtClean="0">
                <a:solidFill>
                  <a:srgbClr val="000000"/>
                </a:solidFill>
              </a:rPr>
              <a:t>Movement of head off</a:t>
            </a:r>
            <a:r>
              <a:rPr lang="en-US" altLang="en-US" baseline="0" dirty="0" smtClean="0">
                <a:solidFill>
                  <a:srgbClr val="000000"/>
                </a:solidFill>
              </a:rPr>
              <a:t> of central axis </a:t>
            </a:r>
            <a:endParaRPr lang="en-US" altLang="en-US"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884613" y="8684827"/>
            <a:ext cx="2971800" cy="457595"/>
          </a:xfrm>
          <a:prstGeom prst="rect">
            <a:avLst/>
          </a:prstGeom>
          <a:noFill/>
          <a:ln w="9525">
            <a:noFill/>
            <a:miter lim="800000"/>
            <a:headEnd/>
            <a:tailEnd/>
          </a:ln>
        </p:spPr>
        <p:txBody>
          <a:bodyPr lIns="91413" tIns="45708" rIns="91413" bIns="45708" anchor="b"/>
          <a:lstStyle/>
          <a:p>
            <a:pPr algn="r" defTabSz="966788"/>
            <a:fld id="{6E036685-2498-4271-ABA3-D969EB44AEAA}" type="slidenum">
              <a:rPr lang="en-US" altLang="en-US" sz="1200">
                <a:latin typeface="Calibri" pitchFamily="34" charset="0"/>
                <a:cs typeface="Arial" charset="0"/>
              </a:rPr>
              <a:pPr algn="r" defTabSz="966788"/>
              <a:t>26</a:t>
            </a:fld>
            <a:endParaRPr lang="en-US" altLang="en-US" sz="1200">
              <a:latin typeface="Calibri" pitchFamily="34" charset="0"/>
              <a:cs typeface="Arial" charset="0"/>
            </a:endParaRPr>
          </a:p>
        </p:txBody>
      </p:sp>
      <p:sp>
        <p:nvSpPr>
          <p:cNvPr id="82946" name="Slide Image Placeholder 1"/>
          <p:cNvSpPr>
            <a:spLocks noGrp="1" noRot="1" noChangeAspect="1" noTextEdit="1"/>
          </p:cNvSpPr>
          <p:nvPr>
            <p:ph type="sldImg"/>
          </p:nvPr>
        </p:nvSpPr>
        <p:spPr bwMode="auto">
          <a:xfrm>
            <a:off x="1141413" y="693738"/>
            <a:ext cx="4576762" cy="3432175"/>
          </a:xfrm>
          <a:noFill/>
          <a:ln w="25400">
            <a:solidFill>
              <a:srgbClr val="808080"/>
            </a:solidFill>
            <a:miter lim="800000"/>
            <a:headEnd/>
            <a:tailEnd/>
          </a:ln>
        </p:spPr>
      </p:sp>
      <p:sp>
        <p:nvSpPr>
          <p:cNvPr id="82947" name="Notes Placeholder 2"/>
          <p:cNvSpPr>
            <a:spLocks noGrp="1"/>
          </p:cNvSpPr>
          <p:nvPr>
            <p:ph type="body" sz="quarter" idx="1"/>
          </p:nvPr>
        </p:nvSpPr>
        <p:spPr bwMode="auto">
          <a:noFill/>
        </p:spPr>
        <p:txBody>
          <a:bodyPr wrap="square" lIns="0" tIns="0" rIns="0" bIns="0" numCol="1" anchor="t" anchorCtr="0" compatLnSpc="1">
            <a:prstTxWarp prst="textNoShape">
              <a:avLst/>
            </a:prstTxWarp>
          </a:bodyPr>
          <a:lstStyle/>
          <a:p>
            <a:pPr eaLnBrk="1" hangingPunct="1">
              <a:spcBef>
                <a:spcPct val="0"/>
              </a:spcBef>
            </a:pPr>
            <a:endParaRPr lang="en-US" alt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4" name="Rectangle 3"/>
          <p:cNvSpPr>
            <a:spLocks noGrp="1" noChangeArrowheads="1"/>
          </p:cNvSpPr>
          <p:nvPr>
            <p:ph type="body" idx="1"/>
          </p:nvPr>
        </p:nvSpPr>
        <p:spPr bwMode="auto">
          <a:xfrm>
            <a:off x="914400" y="4343992"/>
            <a:ext cx="5029200" cy="4113616"/>
          </a:xfrm>
          <a:noFill/>
        </p:spPr>
        <p:txBody>
          <a:bodyPr wrap="square" lIns="89725" tIns="44862" rIns="89725" bIns="44862"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aThe</a:t>
            </a:r>
            <a:r>
              <a:rPr lang="en-US" dirty="0" smtClean="0"/>
              <a:t> Landau reaction is elicited by supporting the infant horizontally in the air in the prone position. The reaction is present if the infant raises his head and arches his back with the concavity upwards. A subsidiary part of the response is partial extension of the lower limbs at the hip-joints.</a:t>
            </a:r>
          </a:p>
          <a:p>
            <a:r>
              <a:rPr lang="en-US" dirty="0" smtClean="0"/>
              <a:t>The reaction may be elicited in normal infants from the age of about 3 months onwards, is present in most infants in the second six months of life, and becomes increasingly difficult to evoke after the age of one year.</a:t>
            </a:r>
          </a:p>
          <a:p>
            <a:r>
              <a:rPr lang="en-US" dirty="0" smtClean="0"/>
              <a:t>Absence of the response in infants over the age of 3 months is seen in association with motor weakness, as in cerebral palsy, motor </a:t>
            </a:r>
            <a:r>
              <a:rPr lang="en-US" dirty="0" err="1" smtClean="0"/>
              <a:t>neurone</a:t>
            </a:r>
            <a:r>
              <a:rPr lang="en-US" dirty="0" smtClean="0"/>
              <a:t> disease and mental retardation.</a:t>
            </a:r>
          </a:p>
          <a:p>
            <a:r>
              <a:rPr lang="en-US" dirty="0" smtClean="0"/>
              <a:t>The Landau reaction represents the combined effects of labyrinthine, neck and visual reactions.</a:t>
            </a:r>
          </a:p>
          <a:p>
            <a:endParaRPr lang="en-US" dirty="0" smtClean="0"/>
          </a:p>
          <a:p>
            <a:r>
              <a:rPr lang="en-US" dirty="0" smtClean="0"/>
              <a:t>About the balance in the patterns,</a:t>
            </a:r>
            <a:r>
              <a:rPr lang="en-US" baseline="0" dirty="0" smtClean="0"/>
              <a:t> see athletes who are very stiff and present with difficulty breathing with a bias towards extension</a:t>
            </a:r>
            <a:endParaRPr lang="en-US" dirty="0"/>
          </a:p>
        </p:txBody>
      </p:sp>
      <p:sp>
        <p:nvSpPr>
          <p:cNvPr id="4" name="Slide Number Placeholder 3"/>
          <p:cNvSpPr>
            <a:spLocks noGrp="1"/>
          </p:cNvSpPr>
          <p:nvPr>
            <p:ph type="sldNum" sz="quarter" idx="10"/>
          </p:nvPr>
        </p:nvSpPr>
        <p:spPr/>
        <p:txBody>
          <a:bodyPr/>
          <a:lstStyle/>
          <a:p>
            <a:fld id="{289CF287-4EEA-4DAB-BBB1-D379D6903AAB}" type="slidenum">
              <a:rPr lang="en-US" smtClean="0"/>
              <a:pPr/>
              <a:t>33</a:t>
            </a:fld>
            <a:endParaRPr lang="en-US"/>
          </a:p>
        </p:txBody>
      </p:sp>
    </p:spTree>
    <p:extLst>
      <p:ext uri="{BB962C8B-B14F-4D97-AF65-F5344CB8AC3E}">
        <p14:creationId xmlns:p14="http://schemas.microsoft.com/office/powerpoint/2010/main" val="378081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dirty="0" smtClean="0">
                <a:ea typeface="MS PGothic"/>
                <a:cs typeface="MS PGothic"/>
              </a:rPr>
              <a:t>Shelly </a:t>
            </a:r>
            <a:r>
              <a:rPr lang="en-US" altLang="en-US" dirty="0" err="1" smtClean="0">
                <a:ea typeface="MS PGothic"/>
                <a:cs typeface="MS PGothic"/>
              </a:rPr>
              <a:t>Mannell</a:t>
            </a:r>
            <a:r>
              <a:rPr lang="en-US" altLang="en-US" dirty="0" smtClean="0">
                <a:ea typeface="MS PGothic"/>
                <a:cs typeface="MS PGothic"/>
              </a:rPr>
              <a:t> and Julie </a:t>
            </a:r>
            <a:r>
              <a:rPr lang="en-US" altLang="en-US" dirty="0" err="1" smtClean="0">
                <a:ea typeface="MS PGothic"/>
                <a:cs typeface="MS PGothic"/>
              </a:rPr>
              <a:t>Wiebee</a:t>
            </a:r>
            <a:r>
              <a:rPr lang="en-US" altLang="en-US" dirty="0" smtClean="0">
                <a:ea typeface="MS PGothic"/>
                <a:cs typeface="MS PGothic"/>
              </a:rPr>
              <a:t> references for the inner core—articles from the adult PT literature (NDT framework).  We have translated their work into SI treatment. The Hodges respiratory diaphragm. </a:t>
            </a:r>
          </a:p>
          <a:p>
            <a:pPr>
              <a:spcBef>
                <a:spcPct val="0"/>
              </a:spcBef>
            </a:pPr>
            <a:endParaRPr lang="en-US" altLang="en-US" dirty="0" smtClean="0">
              <a:ea typeface="MS PGothic"/>
              <a:cs typeface="MS PGothic"/>
            </a:endParaRPr>
          </a:p>
          <a:p>
            <a:pPr>
              <a:spcBef>
                <a:spcPct val="0"/>
              </a:spcBef>
            </a:pPr>
            <a:r>
              <a:rPr lang="en-US" dirty="0" smtClean="0">
                <a:solidFill>
                  <a:srgbClr val="000000"/>
                </a:solidFill>
                <a:latin typeface="Georgia" pitchFamily="18" charset="0"/>
                <a:sym typeface="Georgia" pitchFamily="18" charset="0"/>
              </a:rPr>
              <a:t>In a number of studies, these muscles have been shown to activate prior to movement, providing an anchor for outer core muscles</a:t>
            </a:r>
          </a:p>
          <a:p>
            <a:pPr>
              <a:spcBef>
                <a:spcPct val="0"/>
              </a:spcBef>
            </a:pPr>
            <a:endParaRPr lang="en-US" altLang="en-US" dirty="0" smtClean="0">
              <a:ea typeface="MS PGothic"/>
              <a:cs typeface="MS PGothic"/>
            </a:endParaRPr>
          </a:p>
          <a:p>
            <a:pPr>
              <a:spcBef>
                <a:spcPct val="0"/>
              </a:spcBef>
            </a:pPr>
            <a:r>
              <a:rPr lang="en-US" dirty="0" smtClean="0"/>
              <a:t>Science, inner, outer core and posture</a:t>
            </a:r>
          </a:p>
          <a:p>
            <a:pPr>
              <a:spcBef>
                <a:spcPct val="0"/>
              </a:spcBef>
            </a:pPr>
            <a:r>
              <a:rPr lang="en-US" dirty="0" smtClean="0"/>
              <a:t>What we know from physical sciences- Hodges </a:t>
            </a:r>
          </a:p>
          <a:p>
            <a:pPr>
              <a:spcBef>
                <a:spcPct val="0"/>
              </a:spcBef>
            </a:pPr>
            <a:endParaRPr lang="en-US" altLang="en-US" dirty="0" smtClean="0">
              <a:ea typeface="MS PGothic"/>
              <a:cs typeface="MS PGothic"/>
            </a:endParaRP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B85435-CCBC-4202-AD7A-EC8011D4D0C2}" type="slidenum">
              <a:rPr lang="en-US" altLang="en-US">
                <a:solidFill>
                  <a:srgbClr val="000000"/>
                </a:solidFill>
              </a:rPr>
              <a:pPr fontAlgn="base">
                <a:spcBef>
                  <a:spcPct val="0"/>
                </a:spcBef>
                <a:spcAft>
                  <a:spcPct val="0"/>
                </a:spcAft>
              </a:pPr>
              <a:t>36</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train motor coordination</a:t>
            </a:r>
            <a:r>
              <a:rPr lang="en-US" baseline="0" dirty="0" smtClean="0"/>
              <a:t> and skill, but need the foundation of resiliency and orientation to develop higher level skills </a:t>
            </a:r>
          </a:p>
          <a:p>
            <a:r>
              <a:rPr lang="en-US" dirty="0" smtClean="0"/>
              <a:t>Bias towards defense and resiliency/ability to recover</a:t>
            </a:r>
          </a:p>
          <a:p>
            <a:r>
              <a:rPr lang="en-US" dirty="0" smtClean="0"/>
              <a:t>Ability to Orient to Environment and Others</a:t>
            </a:r>
          </a:p>
          <a:p>
            <a:r>
              <a:rPr lang="en-US" dirty="0" smtClean="0"/>
              <a:t>Motor Coordination and Skill Development</a:t>
            </a:r>
          </a:p>
          <a:p>
            <a:endParaRPr lang="en-US" dirty="0"/>
          </a:p>
        </p:txBody>
      </p:sp>
      <p:sp>
        <p:nvSpPr>
          <p:cNvPr id="4" name="Slide Number Placeholder 3"/>
          <p:cNvSpPr>
            <a:spLocks noGrp="1"/>
          </p:cNvSpPr>
          <p:nvPr>
            <p:ph type="sldNum" sz="quarter" idx="10"/>
          </p:nvPr>
        </p:nvSpPr>
        <p:spPr/>
        <p:txBody>
          <a:bodyPr/>
          <a:lstStyle/>
          <a:p>
            <a:fld id="{883C0FB6-9734-45CE-87FF-DDEAA5733CC3}" type="slidenum">
              <a:rPr lang="en-US" smtClean="0"/>
              <a:pPr/>
              <a:t>7</a:t>
            </a:fld>
            <a:endParaRPr lang="en-US"/>
          </a:p>
        </p:txBody>
      </p:sp>
    </p:spTree>
    <p:extLst>
      <p:ext uri="{BB962C8B-B14F-4D97-AF65-F5344CB8AC3E}">
        <p14:creationId xmlns:p14="http://schemas.microsoft.com/office/powerpoint/2010/main" val="421087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 movement patterns and an</a:t>
            </a:r>
            <a:r>
              <a:rPr lang="en-US" baseline="0" dirty="0" smtClean="0"/>
              <a:t> individual’s response to sensation and movement impact’s their overall ability to engage in active voice work</a:t>
            </a:r>
            <a:endParaRPr lang="en-US" dirty="0"/>
          </a:p>
        </p:txBody>
      </p:sp>
      <p:sp>
        <p:nvSpPr>
          <p:cNvPr id="4" name="Slide Number Placeholder 3"/>
          <p:cNvSpPr>
            <a:spLocks noGrp="1"/>
          </p:cNvSpPr>
          <p:nvPr>
            <p:ph type="sldNum" sz="quarter" idx="10"/>
          </p:nvPr>
        </p:nvSpPr>
        <p:spPr/>
        <p:txBody>
          <a:bodyPr/>
          <a:lstStyle/>
          <a:p>
            <a:fld id="{883C0FB6-9734-45CE-87FF-DDEAA5733CC3}" type="slidenum">
              <a:rPr lang="en-US" smtClean="0"/>
              <a:pPr/>
              <a:t>8</a:t>
            </a:fld>
            <a:endParaRPr lang="en-US"/>
          </a:p>
        </p:txBody>
      </p:sp>
    </p:spTree>
    <p:extLst>
      <p:ext uri="{BB962C8B-B14F-4D97-AF65-F5344CB8AC3E}">
        <p14:creationId xmlns:p14="http://schemas.microsoft.com/office/powerpoint/2010/main" val="369164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wires together fires together- create new pathways </a:t>
            </a:r>
          </a:p>
          <a:p>
            <a:pPr>
              <a:spcBef>
                <a:spcPct val="0"/>
              </a:spcBef>
            </a:pPr>
            <a:endParaRPr lang="en-US" smtClean="0"/>
          </a:p>
          <a:p>
            <a:pPr>
              <a:spcBef>
                <a:spcPct val="0"/>
              </a:spcBef>
            </a:pPr>
            <a:r>
              <a:rPr lang="en-US" smtClean="0"/>
              <a:t>When we have poor sensory processing it sets the individual up to be tripped by the low route of processing. What fires together wires together so if you keep tripping the pathways of the low route with your sensory system you are more apt to stay stuck in this pathway</a:t>
            </a:r>
          </a:p>
          <a:p>
            <a:pPr>
              <a:spcBef>
                <a:spcPct val="0"/>
              </a:spcBef>
            </a:pPr>
            <a:endParaRPr lang="en-US" smtClean="0"/>
          </a:p>
          <a:p>
            <a:pPr>
              <a:spcBef>
                <a:spcPct val="0"/>
              </a:spcBef>
            </a:pPr>
            <a:r>
              <a:rPr lang="en-US" smtClean="0"/>
              <a:t>However, you need to try to set-up triggering the high route the more efficiently you can process sensation you can tap into higher level processing </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0CCE32-4C9F-4F98-8DBB-040F2C21A75B}" type="slidenum">
              <a:rPr lang="en-US"/>
              <a:pPr fontAlgn="base">
                <a:spcBef>
                  <a:spcPct val="0"/>
                </a:spcBef>
                <a:spcAft>
                  <a:spcPct val="0"/>
                </a:spcAft>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0E5FD1-C9E2-440D-A7F9-CFF017BE0B2E}" type="slidenum">
              <a:rPr lang="en-US" altLang="en-US" smtClean="0">
                <a:latin typeface="Arial" charset="0"/>
                <a:cs typeface="Arial" charset="0"/>
              </a:rPr>
              <a:pPr fontAlgn="base">
                <a:spcBef>
                  <a:spcPct val="0"/>
                </a:spcBef>
                <a:spcAft>
                  <a:spcPct val="0"/>
                </a:spcAft>
              </a:pPr>
              <a:t>13</a:t>
            </a:fld>
            <a:endParaRPr lang="en-US" altLang="en-US" smtClean="0">
              <a:latin typeface="Arial" charset="0"/>
              <a:cs typeface="Arial" charset="0"/>
            </a:endParaRPr>
          </a:p>
        </p:txBody>
      </p:sp>
      <p:sp>
        <p:nvSpPr>
          <p:cNvPr id="66562" name="Slide Image Placeholder 1"/>
          <p:cNvSpPr>
            <a:spLocks noGrp="1" noRot="1" noChangeAspect="1" noTextEdit="1"/>
          </p:cNvSpPr>
          <p:nvPr>
            <p:ph type="sldImg"/>
          </p:nvPr>
        </p:nvSpPr>
        <p:spPr bwMode="auto">
          <a:xfrm>
            <a:off x="1381125" y="760413"/>
            <a:ext cx="5011738" cy="3757612"/>
          </a:xfrm>
          <a:noFill/>
          <a:ln w="25400">
            <a:solidFill>
              <a:srgbClr val="808080"/>
            </a:solidFill>
            <a:miter lim="800000"/>
            <a:headEnd/>
            <a:tailEnd/>
          </a:ln>
        </p:spPr>
      </p:sp>
      <p:sp>
        <p:nvSpPr>
          <p:cNvPr id="66563" name="Notes Placeholder 2"/>
          <p:cNvSpPr>
            <a:spLocks noGrp="1"/>
          </p:cNvSpPr>
          <p:nvPr>
            <p:ph type="body" sz="quarter" idx="1"/>
          </p:nvPr>
        </p:nvSpPr>
        <p:spPr bwMode="auto">
          <a:xfrm>
            <a:off x="777875" y="4757405"/>
            <a:ext cx="6216650" cy="4509672"/>
          </a:xfrm>
          <a:noFill/>
        </p:spPr>
        <p:txBody>
          <a:bodyPr wrap="square" lIns="0" tIns="0" rIns="0" bIns="0" numCol="1" anchor="t" anchorCtr="0" compatLnSpc="1">
            <a:prstTxWarp prst="textNoShape">
              <a:avLst/>
            </a:prstTxWarp>
          </a:bodyPr>
          <a:lstStyle/>
          <a:p>
            <a:pPr eaLnBrk="1" hangingPunct="1">
              <a:spcBef>
                <a:spcPct val="0"/>
              </a:spcBef>
            </a:pPr>
            <a:endParaRPr lang="en-US"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3C0FB6-9734-45CE-87FF-DDEAA5733CC3}" type="slidenum">
              <a:rPr lang="en-US" smtClean="0"/>
              <a:pPr/>
              <a:t>14</a:t>
            </a:fld>
            <a:endParaRPr lang="en-US"/>
          </a:p>
        </p:txBody>
      </p:sp>
    </p:spTree>
    <p:extLst>
      <p:ext uri="{BB962C8B-B14F-4D97-AF65-F5344CB8AC3E}">
        <p14:creationId xmlns:p14="http://schemas.microsoft.com/office/powerpoint/2010/main" val="4247125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a:t>
            </a:r>
            <a:r>
              <a:rPr lang="en-US" baseline="0" dirty="0" smtClean="0"/>
              <a:t> Title from: “Moro Development in Relationship to Core” – did not seem to fit for this presentation</a:t>
            </a:r>
            <a:endParaRPr lang="en-US" dirty="0"/>
          </a:p>
        </p:txBody>
      </p:sp>
      <p:sp>
        <p:nvSpPr>
          <p:cNvPr id="4" name="Slide Number Placeholder 3"/>
          <p:cNvSpPr>
            <a:spLocks noGrp="1"/>
          </p:cNvSpPr>
          <p:nvPr>
            <p:ph type="sldNum" sz="quarter" idx="10"/>
          </p:nvPr>
        </p:nvSpPr>
        <p:spPr/>
        <p:txBody>
          <a:bodyPr/>
          <a:lstStyle/>
          <a:p>
            <a:fld id="{108AEF8F-2780-D84F-BAE9-18F46954C614}" type="slidenum">
              <a:rPr lang="en-US" smtClean="0"/>
              <a:pPr/>
              <a:t>18</a:t>
            </a:fld>
            <a:endParaRPr lang="en-US"/>
          </a:p>
        </p:txBody>
      </p:sp>
    </p:spTree>
    <p:extLst>
      <p:ext uri="{BB962C8B-B14F-4D97-AF65-F5344CB8AC3E}">
        <p14:creationId xmlns:p14="http://schemas.microsoft.com/office/powerpoint/2010/main" val="3850290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84110F-1DC2-4047-98AF-2F9BE77F30DB}" type="slidenum">
              <a:rPr lang="en-US" altLang="en-US" smtClean="0">
                <a:latin typeface="Arial" charset="0"/>
                <a:cs typeface="Arial" charset="0"/>
              </a:rPr>
              <a:pPr fontAlgn="base">
                <a:spcBef>
                  <a:spcPct val="0"/>
                </a:spcBef>
                <a:spcAft>
                  <a:spcPct val="0"/>
                </a:spcAft>
              </a:pPr>
              <a:t>19</a:t>
            </a:fld>
            <a:endParaRPr lang="en-US" altLang="en-US" dirty="0" smtClean="0">
              <a:latin typeface="Arial" charset="0"/>
              <a:cs typeface="Arial" charset="0"/>
            </a:endParaRPr>
          </a:p>
        </p:txBody>
      </p:sp>
      <p:sp>
        <p:nvSpPr>
          <p:cNvPr id="69634" name="Slide Image Placeholder 1"/>
          <p:cNvSpPr>
            <a:spLocks noGrp="1" noRot="1" noChangeAspect="1" noTextEdit="1"/>
          </p:cNvSpPr>
          <p:nvPr>
            <p:ph type="sldImg"/>
          </p:nvPr>
        </p:nvSpPr>
        <p:spPr bwMode="auto">
          <a:xfrm>
            <a:off x="1381125" y="760413"/>
            <a:ext cx="5011738" cy="3757612"/>
          </a:xfrm>
          <a:noFill/>
          <a:ln w="25400">
            <a:solidFill>
              <a:srgbClr val="808080"/>
            </a:solidFill>
            <a:miter lim="800000"/>
            <a:headEnd/>
            <a:tailEnd/>
          </a:ln>
        </p:spPr>
      </p:sp>
      <p:sp>
        <p:nvSpPr>
          <p:cNvPr id="69635" name="Notes Placeholder 2"/>
          <p:cNvSpPr>
            <a:spLocks noGrp="1"/>
          </p:cNvSpPr>
          <p:nvPr>
            <p:ph type="body" sz="quarter" idx="1"/>
          </p:nvPr>
        </p:nvSpPr>
        <p:spPr bwMode="auto">
          <a:xfrm>
            <a:off x="777875" y="4757405"/>
            <a:ext cx="6216650" cy="4509672"/>
          </a:xfrm>
          <a:noFill/>
        </p:spPr>
        <p:txBody>
          <a:bodyPr wrap="square" lIns="0" tIns="0" rIns="0" bIns="0"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altLang="en-US" dirty="0" smtClean="0">
                <a:solidFill>
                  <a:srgbClr val="000000"/>
                </a:solidFill>
              </a:rPr>
              <a:t>Videos jack, Australia</a:t>
            </a:r>
            <a:r>
              <a:rPr lang="en-US" altLang="en-US" baseline="0" dirty="0" smtClean="0">
                <a:solidFill>
                  <a:srgbClr val="000000"/>
                </a:solidFill>
              </a:rPr>
              <a:t>, lab with matt fall (</a:t>
            </a:r>
            <a:r>
              <a:rPr lang="en-US" dirty="0" smtClean="0"/>
              <a:t>Changed</a:t>
            </a:r>
            <a:r>
              <a:rPr lang="en-US" baseline="0" dirty="0" smtClean="0"/>
              <a:t> Title from: “Moro Development in Relationship to Core” – did not seem to fit for this presentation</a:t>
            </a:r>
            <a:r>
              <a:rPr lang="en-US" baseline="0" dirty="0" smtClean="0">
                <a:solidFill>
                  <a:srgbClr val="000000"/>
                </a:solidFill>
              </a:rPr>
              <a:t>)</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9B234B-D478-4AC5-A743-AA84B4D8B5C3}" type="slidenum">
              <a:rPr lang="en-US" altLang="en-US" smtClean="0">
                <a:latin typeface="Arial" charset="0"/>
                <a:cs typeface="Arial" charset="0"/>
              </a:rPr>
              <a:pPr fontAlgn="base">
                <a:spcBef>
                  <a:spcPct val="0"/>
                </a:spcBef>
                <a:spcAft>
                  <a:spcPct val="0"/>
                </a:spcAft>
              </a:pPr>
              <a:t>20</a:t>
            </a:fld>
            <a:endParaRPr lang="en-US" altLang="en-US" dirty="0" smtClean="0">
              <a:latin typeface="Arial" charset="0"/>
              <a:cs typeface="Arial" charset="0"/>
            </a:endParaRPr>
          </a:p>
        </p:txBody>
      </p:sp>
      <p:sp>
        <p:nvSpPr>
          <p:cNvPr id="71682" name="Slide Image Placeholder 1"/>
          <p:cNvSpPr>
            <a:spLocks noGrp="1" noRot="1" noChangeAspect="1" noTextEdit="1"/>
          </p:cNvSpPr>
          <p:nvPr>
            <p:ph type="sldImg"/>
          </p:nvPr>
        </p:nvSpPr>
        <p:spPr bwMode="auto">
          <a:xfrm>
            <a:off x="1381125" y="760413"/>
            <a:ext cx="5011738" cy="3757612"/>
          </a:xfrm>
          <a:noFill/>
          <a:ln w="25400">
            <a:solidFill>
              <a:srgbClr val="808080"/>
            </a:solidFill>
            <a:miter lim="800000"/>
            <a:headEnd/>
            <a:tailEnd/>
          </a:ln>
        </p:spPr>
      </p:sp>
      <p:sp>
        <p:nvSpPr>
          <p:cNvPr id="71683" name="Notes Placeholder 2"/>
          <p:cNvSpPr>
            <a:spLocks noGrp="1"/>
          </p:cNvSpPr>
          <p:nvPr>
            <p:ph type="body" sz="quarter" idx="1"/>
          </p:nvPr>
        </p:nvSpPr>
        <p:spPr bwMode="auto">
          <a:xfrm>
            <a:off x="777875" y="4757405"/>
            <a:ext cx="6216650" cy="4509672"/>
          </a:xfrm>
          <a:noFill/>
        </p:spPr>
        <p:txBody>
          <a:bodyPr wrap="square" lIns="0" tIns="0" rIns="0" bIns="0" numCol="1" anchor="t" anchorCtr="0" compatLnSpc="1">
            <a:prstTxWarp prst="textNoShape">
              <a:avLst/>
            </a:prstTxWarp>
          </a:bodyPr>
          <a:lstStyle/>
          <a:p>
            <a:pPr eaLnBrk="1" hangingPunct="1">
              <a:spcBef>
                <a:spcPct val="0"/>
              </a:spcBef>
            </a:pPr>
            <a:endParaRPr lang="en-US" altLang="en-US"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2286" y="0"/>
            <a:ext cx="9141714"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sym typeface="Calibri"/>
              </a:endParaRPr>
            </a:p>
          </p:txBody>
        </p:sp>
        <p:grpSp>
          <p:nvGrpSpPr>
            <p:cNvPr id="6"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grpSp>
      </p:grpSp>
      <p:sp>
        <p:nvSpPr>
          <p:cNvPr id="3" name="Subtitle 2"/>
          <p:cNvSpPr>
            <a:spLocks noGrp="1"/>
          </p:cNvSpPr>
          <p:nvPr>
            <p:ph type="subTitle" idx="1"/>
          </p:nvPr>
        </p:nvSpPr>
        <p:spPr>
          <a:xfrm>
            <a:off x="1143000" y="4056115"/>
            <a:ext cx="6858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143000" y="912610"/>
            <a:ext cx="6858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solidFill>
                  <a:srgbClr val="0BD0D9"/>
                </a:solidFill>
              </a:rPr>
              <a:pPr/>
              <a:t>5/10/2016</a:t>
            </a:fld>
            <a:endParaRPr lang="en-US" dirty="0">
              <a:solidFill>
                <a:srgbClr val="0BD0D9"/>
              </a:solidFill>
            </a:endParaRPr>
          </a:p>
        </p:txBody>
      </p:sp>
      <p:sp>
        <p:nvSpPr>
          <p:cNvPr id="12"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13"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304589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solidFill>
                  <a:srgbClr val="0BD0D9"/>
                </a:solidFill>
              </a:rPr>
              <a:pPr/>
              <a:t>5/10/2016</a:t>
            </a:fld>
            <a:endParaRPr lang="en-US" dirty="0">
              <a:solidFill>
                <a:srgbClr val="0BD0D9"/>
              </a:solidFill>
            </a:endParaRPr>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148047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solidFill>
                  <a:srgbClr val="0BD0D9"/>
                </a:solidFill>
              </a:rPr>
              <a:pPr/>
              <a:t>5/10/2016</a:t>
            </a:fld>
            <a:endParaRPr lang="en-US" dirty="0">
              <a:solidFill>
                <a:srgbClr val="0BD0D9"/>
              </a:solidFill>
            </a:endParaRPr>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320744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7"/>
          <p:cNvSpPr>
            <a:spLocks noGrp="1"/>
          </p:cNvSpPr>
          <p:nvPr>
            <p:ph type="sldNum" sz="quarter" idx="10"/>
          </p:nvPr>
        </p:nvSpPr>
        <p:spPr>
          <a:xfrm>
            <a:off x="8382000" y="6408738"/>
            <a:ext cx="631825" cy="365125"/>
          </a:xfrm>
        </p:spPr>
        <p:txBody>
          <a:bodyPr/>
          <a:lstStyle>
            <a:lvl1pPr>
              <a:defRPr/>
            </a:lvl1pPr>
          </a:lstStyle>
          <a:p>
            <a:pPr>
              <a:defRPr/>
            </a:pPr>
            <a:fld id="{738644C5-BB19-43F2-8432-B0837A9E04E7}" type="slidenum">
              <a:rPr lang="en-US">
                <a:solidFill>
                  <a:srgbClr val="C32D2E"/>
                </a:solidFill>
              </a:rPr>
              <a:pPr>
                <a:defRPr/>
              </a:pPr>
              <a:t>‹#›</a:t>
            </a:fld>
            <a:endParaRPr lang="en-US" dirty="0">
              <a:solidFill>
                <a:srgbClr val="C32D2E"/>
              </a:solidFill>
            </a:endParaRPr>
          </a:p>
        </p:txBody>
      </p:sp>
    </p:spTree>
    <p:extLst>
      <p:ext uri="{BB962C8B-B14F-4D97-AF65-F5344CB8AC3E}">
        <p14:creationId xmlns:p14="http://schemas.microsoft.com/office/powerpoint/2010/main" val="148534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solidFill>
                  <a:srgbClr val="0BD0D9"/>
                </a:solidFill>
              </a:rPr>
              <a:pPr/>
              <a:t>5/10/2016</a:t>
            </a:fld>
            <a:endParaRPr lang="en-US" dirty="0">
              <a:solidFill>
                <a:srgbClr val="0BD0D9"/>
              </a:solidFill>
            </a:endParaRPr>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370131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7" y="4589464"/>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623887" y="1709738"/>
            <a:ext cx="7886700" cy="2862262"/>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solidFill>
                  <a:srgbClr val="0BD0D9"/>
                </a:solidFill>
              </a:rPr>
              <a:pPr/>
              <a:t>5/10/2016</a:t>
            </a:fld>
            <a:endParaRPr lang="en-US" dirty="0">
              <a:solidFill>
                <a:srgbClr val="0BD0D9"/>
              </a:solidFill>
            </a:endParaRPr>
          </a:p>
        </p:txBody>
      </p:sp>
      <p:sp>
        <p:nvSpPr>
          <p:cNvPr id="8"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9"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8968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29150" y="1825625"/>
            <a:ext cx="38862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solidFill>
                  <a:srgbClr val="0BD0D9"/>
                </a:solidFill>
              </a:rPr>
              <a:pPr/>
              <a:t>5/10/2016</a:t>
            </a:fld>
            <a:endParaRPr lang="en-US" dirty="0">
              <a:solidFill>
                <a:srgbClr val="0BD0D9"/>
              </a:solidFill>
            </a:endParaRPr>
          </a:p>
        </p:txBody>
      </p:sp>
      <p:sp>
        <p:nvSpPr>
          <p:cNvPr id="9"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10"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107611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2248" y="2193926"/>
            <a:ext cx="386834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2248" y="1489075"/>
            <a:ext cx="386834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7" y="2193926"/>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623887"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623887" y="274638"/>
            <a:ext cx="78867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solidFill>
                  <a:srgbClr val="0BD0D9"/>
                </a:solidFill>
              </a:rPr>
              <a:pPr/>
              <a:t>5/10/2016</a:t>
            </a:fld>
            <a:endParaRPr lang="en-US" dirty="0">
              <a:solidFill>
                <a:srgbClr val="0BD0D9"/>
              </a:solidFill>
            </a:endParaRPr>
          </a:p>
        </p:txBody>
      </p:sp>
      <p:sp>
        <p:nvSpPr>
          <p:cNvPr id="11" name="Footer Placeholder 4"/>
          <p:cNvSpPr>
            <a:spLocks noGrp="1"/>
          </p:cNvSpPr>
          <p:nvPr>
            <p:ph type="ftr" sz="quarter" idx="11"/>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12" name="Slide Number Placeholder 5"/>
          <p:cNvSpPr>
            <a:spLocks noGrp="1"/>
          </p:cNvSpPr>
          <p:nvPr>
            <p:ph type="sldNum" sz="quarter" idx="12"/>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27205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solidFill>
                  <a:srgbClr val="0BD0D9"/>
                </a:solidFill>
              </a:rPr>
              <a:pPr/>
              <a:t>5/10/2016</a:t>
            </a:fld>
            <a:endParaRPr lang="en-US" dirty="0">
              <a:solidFill>
                <a:srgbClr val="0BD0D9"/>
              </a:solidFill>
            </a:endParaRPr>
          </a:p>
        </p:txBody>
      </p:sp>
      <p:sp>
        <p:nvSpPr>
          <p:cNvPr id="7"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8"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410723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solidFill>
                  <a:srgbClr val="0BD0D9"/>
                </a:solidFill>
              </a:rPr>
              <a:pPr/>
              <a:t>5/10/2016</a:t>
            </a:fld>
            <a:endParaRPr lang="en-US" dirty="0">
              <a:solidFill>
                <a:srgbClr val="0BD0D9"/>
              </a:solidFill>
            </a:endParaRPr>
          </a:p>
        </p:txBody>
      </p:sp>
      <p:sp>
        <p:nvSpPr>
          <p:cNvPr id="6"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7"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171513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101850"/>
            <a:ext cx="2949178"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solidFill>
                  <a:srgbClr val="0BD0D9"/>
                </a:solidFill>
              </a:rPr>
              <a:pPr/>
              <a:t>5/10/2016</a:t>
            </a:fld>
            <a:endParaRPr lang="en-US" dirty="0">
              <a:solidFill>
                <a:srgbClr val="0BD0D9"/>
              </a:solidFill>
            </a:endParaRPr>
          </a:p>
        </p:txBody>
      </p:sp>
      <p:sp>
        <p:nvSpPr>
          <p:cNvPr id="9"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10"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409593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101850"/>
            <a:ext cx="2949178"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solidFill>
                  <a:srgbClr val="0BD0D9"/>
                </a:solidFill>
              </a:rPr>
              <a:pPr/>
              <a:t>5/10/2016</a:t>
            </a:fld>
            <a:endParaRPr lang="en-US" dirty="0">
              <a:solidFill>
                <a:srgbClr val="0BD0D9"/>
              </a:solidFill>
            </a:endParaRPr>
          </a:p>
        </p:txBody>
      </p:sp>
      <p:sp>
        <p:nvSpPr>
          <p:cNvPr id="9"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endParaRPr>
          </a:p>
        </p:txBody>
      </p:sp>
      <p:sp>
        <p:nvSpPr>
          <p:cNvPr id="10"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rPr>
              <a:pPr/>
              <a:t>‹#›</a:t>
            </a:fld>
            <a:endParaRPr lang="en-US" dirty="0">
              <a:solidFill>
                <a:srgbClr val="0BD0D9"/>
              </a:solidFill>
            </a:endParaRPr>
          </a:p>
        </p:txBody>
      </p:sp>
    </p:spTree>
    <p:extLst>
      <p:ext uri="{BB962C8B-B14F-4D97-AF65-F5344CB8AC3E}">
        <p14:creationId xmlns:p14="http://schemas.microsoft.com/office/powerpoint/2010/main" val="314426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grpSp>
        <p:nvGrpSpPr>
          <p:cNvPr id="2" name="Group 8"/>
          <p:cNvGrpSpPr/>
          <p:nvPr/>
        </p:nvGrpSpPr>
        <p:grpSpPr>
          <a:xfrm>
            <a:off x="0" y="-6"/>
            <a:ext cx="9141714"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Calibri"/>
              </a:endParaRPr>
            </a:p>
          </p:txBody>
        </p:sp>
        <p:grpSp>
          <p:nvGrpSpPr>
            <p:cNvPr id="3" name="Group 38"/>
            <p:cNvGrpSpPr/>
            <p:nvPr/>
          </p:nvGrpSpPr>
          <p:grpSpPr>
            <a:xfrm>
              <a:off x="-2727" y="-5"/>
              <a:ext cx="716424" cy="6858000"/>
              <a:chOff x="-2727" y="-5"/>
              <a:chExt cx="716424" cy="6858000"/>
            </a:xfrm>
          </p:grpSpPr>
          <p:grpSp>
            <p:nvGrpSpPr>
              <p:cNvPr id="4"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grpSp>
          <p:grpSp>
            <p:nvGrpSpPr>
              <p:cNvPr id="5"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a:endParaRPr lang="en-US" sz="2400" dirty="0">
                    <a:solidFill>
                      <a:prstClr val="black"/>
                    </a:solidFill>
                    <a:latin typeface="Times New Roman" panose="02020603050405020304" pitchFamily="18" charset="0"/>
                    <a:sym typeface="Calibri"/>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sym typeface="Calibri"/>
                </a:endParaRPr>
              </a:p>
            </p:txBody>
          </p:sp>
        </p:grpSp>
      </p:grpSp>
      <p:sp>
        <p:nvSpPr>
          <p:cNvPr id="3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solidFill>
                  <a:srgbClr val="0BD0D9"/>
                </a:solidFill>
                <a:sym typeface="Calibri"/>
              </a:rPr>
              <a:pPr/>
              <a:t>5/10/2016</a:t>
            </a:fld>
            <a:endParaRPr lang="en-US" dirty="0">
              <a:solidFill>
                <a:srgbClr val="0BD0D9"/>
              </a:solidFill>
              <a:sym typeface="Calibri"/>
            </a:endParaRPr>
          </a:p>
        </p:txBody>
      </p:sp>
      <p:sp>
        <p:nvSpPr>
          <p:cNvPr id="3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0BD0D9"/>
              </a:solidFill>
              <a:sym typeface="Calibri"/>
            </a:endParaRPr>
          </a:p>
        </p:txBody>
      </p:sp>
      <p:sp>
        <p:nvSpPr>
          <p:cNvPr id="3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0BD0D9"/>
                </a:solidFill>
                <a:sym typeface="Calibri"/>
              </a:rPr>
              <a:pPr/>
              <a:t>‹#›</a:t>
            </a:fld>
            <a:endParaRPr lang="en-US" dirty="0">
              <a:solidFill>
                <a:srgbClr val="0BD0D9"/>
              </a:solidFill>
              <a:sym typeface="Calibri"/>
            </a:endParaRPr>
          </a:p>
        </p:txBody>
      </p:sp>
      <p:sp>
        <p:nvSpPr>
          <p:cNvPr id="3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8"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30468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media" Target="file:///\\Xserveg5\mac%2520shared\BUILDING%2520BLOCKS\moro_002.mpg" TargetMode="External"/><Relationship Id="rId7" Type="http://schemas.openxmlformats.org/officeDocument/2006/relationships/image" Target="../media/image7.png"/><Relationship Id="rId2" Type="http://schemas.openxmlformats.org/officeDocument/2006/relationships/video" Target="file:///\\Xserveg5\mac%2520shared\BUILDING%2520BLOCKS\legs_sweep_out_001.mpg" TargetMode="External"/><Relationship Id="rId1" Type="http://schemas.microsoft.com/office/2007/relationships/media" Target="file:///\\Xserveg5\mac%2520shared\BUILDING%2520BLOCKS\legs_sweep_out_001.mpg" TargetMode="External"/><Relationship Id="rId6" Type="http://schemas.openxmlformats.org/officeDocument/2006/relationships/image" Target="../media/image6.png"/><Relationship Id="rId5" Type="http://schemas.openxmlformats.org/officeDocument/2006/relationships/slideLayout" Target="../slideLayouts/slideLayout6.xml"/><Relationship Id="rId4" Type="http://schemas.openxmlformats.org/officeDocument/2006/relationships/video" Target="file:///\\Xserveg5\mac%2520shared\BUILDING%2520BLOCKS\moro_002.mp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095210"/>
            <a:ext cx="9144000" cy="2598539"/>
          </a:xfrm>
          <a:prstGeom prst="rect">
            <a:avLst/>
          </a:prstGeom>
        </p:spPr>
      </p:pic>
      <p:sp>
        <p:nvSpPr>
          <p:cNvPr id="3" name="Subtitle 2"/>
          <p:cNvSpPr>
            <a:spLocks noGrp="1"/>
          </p:cNvSpPr>
          <p:nvPr>
            <p:ph type="subTitle" idx="1"/>
          </p:nvPr>
        </p:nvSpPr>
        <p:spPr/>
        <p:txBody>
          <a:bodyPr/>
          <a:lstStyle/>
          <a:p>
            <a:endParaRPr lang="en-US" dirty="0" smtClean="0"/>
          </a:p>
          <a:p>
            <a:r>
              <a:rPr lang="en-US" dirty="0" smtClean="0"/>
              <a:t>Sheila M. Frick, MS, OTR/L </a:t>
            </a:r>
          </a:p>
          <a:p>
            <a:endParaRPr lang="en-US" dirty="0"/>
          </a:p>
          <a:p>
            <a:endParaRPr lang="en-US" dirty="0"/>
          </a:p>
        </p:txBody>
      </p:sp>
      <p:sp>
        <p:nvSpPr>
          <p:cNvPr id="2" name="Title 1"/>
          <p:cNvSpPr>
            <a:spLocks noGrp="1"/>
          </p:cNvSpPr>
          <p:nvPr>
            <p:ph type="ctrTitle"/>
          </p:nvPr>
        </p:nvSpPr>
        <p:spPr>
          <a:xfrm>
            <a:off x="685800" y="1752600"/>
            <a:ext cx="7696200" cy="2387600"/>
          </a:xfrm>
        </p:spPr>
        <p:txBody>
          <a:bodyPr>
            <a:normAutofit fontScale="90000"/>
          </a:bodyPr>
          <a:lstStyle/>
          <a:p>
            <a:r>
              <a:rPr lang="en-US" dirty="0" smtClean="0"/>
              <a:t>Assessing the Sensorimotor Aspects of Voice Work</a:t>
            </a:r>
            <a:endParaRPr lang="en-US" dirty="0"/>
          </a:p>
        </p:txBody>
      </p:sp>
      <p:pic>
        <p:nvPicPr>
          <p:cNvPr id="5" name="vitallinks.png"/>
          <p:cNvPicPr>
            <a:picLocks noChangeAspect="1"/>
          </p:cNvPicPr>
          <p:nvPr/>
        </p:nvPicPr>
        <p:blipFill>
          <a:blip r:embed="rId3" cstate="print">
            <a:extLst/>
          </a:blip>
          <a:stretch>
            <a:fillRect/>
          </a:stretch>
        </p:blipFill>
        <p:spPr>
          <a:xfrm>
            <a:off x="5379720" y="5715000"/>
            <a:ext cx="3509229" cy="777044"/>
          </a:xfrm>
          <a:prstGeom prst="rect">
            <a:avLst/>
          </a:prstGeom>
          <a:ln w="12700">
            <a:miter lim="400000"/>
          </a:ln>
        </p:spPr>
      </p:pic>
    </p:spTree>
    <p:extLst>
      <p:ext uri="{BB962C8B-B14F-4D97-AF65-F5344CB8AC3E}">
        <p14:creationId xmlns:p14="http://schemas.microsoft.com/office/powerpoint/2010/main" val="155378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 Sensory Motor History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3944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Primary Movement Patterns</a:t>
            </a:r>
            <a:endParaRPr lang="en-US" dirty="0"/>
          </a:p>
        </p:txBody>
      </p:sp>
    </p:spTree>
    <p:extLst>
      <p:ext uri="{BB962C8B-B14F-4D97-AF65-F5344CB8AC3E}">
        <p14:creationId xmlns:p14="http://schemas.microsoft.com/office/powerpoint/2010/main" val="314744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28650" y="365125"/>
            <a:ext cx="7886700" cy="1325563"/>
          </a:xfrm>
        </p:spPr>
        <p:txBody>
          <a:bodyPr/>
          <a:lstStyle/>
          <a:p>
            <a:r>
              <a:rPr lang="en-US" sz="4000" smtClean="0"/>
              <a:t>Sensorimotor Patterns of Survival and Engagement</a:t>
            </a:r>
          </a:p>
        </p:txBody>
      </p:sp>
      <p:graphicFrame>
        <p:nvGraphicFramePr>
          <p:cNvPr id="3" name="Diagram 2"/>
          <p:cNvGraphicFramePr/>
          <p:nvPr/>
        </p:nvGraphicFramePr>
        <p:xfrm>
          <a:off x="609600" y="1981200"/>
          <a:ext cx="7924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p:cNvCxnSpPr/>
          <p:nvPr/>
        </p:nvCxnSpPr>
        <p:spPr>
          <a:xfrm>
            <a:off x="4267200" y="5410200"/>
            <a:ext cx="1676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940" name="TextBox 10"/>
          <p:cNvSpPr txBox="1">
            <a:spLocks noChangeArrowheads="1"/>
          </p:cNvSpPr>
          <p:nvPr/>
        </p:nvSpPr>
        <p:spPr bwMode="auto">
          <a:xfrm>
            <a:off x="6096000" y="6248400"/>
            <a:ext cx="1981200" cy="369888"/>
          </a:xfrm>
          <a:prstGeom prst="rect">
            <a:avLst/>
          </a:prstGeom>
          <a:noFill/>
          <a:ln w="9525">
            <a:noFill/>
            <a:miter lim="800000"/>
            <a:headEnd/>
            <a:tailEnd/>
          </a:ln>
        </p:spPr>
        <p:txBody>
          <a:bodyPr>
            <a:spAutoFit/>
          </a:bodyPr>
          <a:lstStyle/>
          <a:p>
            <a:r>
              <a:rPr lang="en-US">
                <a:latin typeface="Century Gothic" pitchFamily="34" charset="0"/>
              </a:rPr>
              <a:t>Low Route</a:t>
            </a:r>
          </a:p>
        </p:txBody>
      </p:sp>
      <p:cxnSp>
        <p:nvCxnSpPr>
          <p:cNvPr id="13" name="Straight Arrow Connector 12"/>
          <p:cNvCxnSpPr/>
          <p:nvPr/>
        </p:nvCxnSpPr>
        <p:spPr>
          <a:xfrm flipV="1">
            <a:off x="5791200" y="2209800"/>
            <a:ext cx="22860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942" name="TextBox 20"/>
          <p:cNvSpPr txBox="1">
            <a:spLocks noChangeArrowheads="1"/>
          </p:cNvSpPr>
          <p:nvPr/>
        </p:nvSpPr>
        <p:spPr bwMode="auto">
          <a:xfrm>
            <a:off x="7467600" y="1752600"/>
            <a:ext cx="1447800" cy="381000"/>
          </a:xfrm>
          <a:prstGeom prst="rect">
            <a:avLst/>
          </a:prstGeom>
          <a:noFill/>
          <a:ln w="9525">
            <a:noFill/>
            <a:miter lim="800000"/>
            <a:headEnd/>
            <a:tailEnd/>
          </a:ln>
        </p:spPr>
        <p:txBody>
          <a:bodyPr>
            <a:spAutoFit/>
          </a:bodyPr>
          <a:lstStyle/>
          <a:p>
            <a:r>
              <a:rPr lang="en-US">
                <a:latin typeface="Century Gothic" pitchFamily="34" charset="0"/>
              </a:rPr>
              <a:t>High Route</a:t>
            </a:r>
          </a:p>
        </p:txBody>
      </p:sp>
      <p:cxnSp>
        <p:nvCxnSpPr>
          <p:cNvPr id="23" name="Straight Connector 22"/>
          <p:cNvCxnSpPr/>
          <p:nvPr/>
        </p:nvCxnSpPr>
        <p:spPr>
          <a:xfrm flipH="1" flipV="1">
            <a:off x="4038600" y="4724400"/>
            <a:ext cx="22860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429000" y="5410200"/>
            <a:ext cx="838200" cy="15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88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a:xfrm>
            <a:off x="495300" y="352331"/>
            <a:ext cx="8229600" cy="990600"/>
          </a:xfrm>
        </p:spPr>
        <p:txBody>
          <a:bodyPr lIns="90000" tIns="45000" rIns="90000" bIns="45000" anchor="t"/>
          <a:lstStyle/>
          <a:p>
            <a:pPr eaLnBrk="1" hangingPunct="1">
              <a:buSzPct val="45000"/>
              <a:buFont typeface="StarSymbol"/>
              <a:buNone/>
            </a:pPr>
            <a:r>
              <a:rPr lang="en-US" altLang="en-US" dirty="0" smtClean="0"/>
              <a:t>The Moro Response</a:t>
            </a:r>
          </a:p>
        </p:txBody>
      </p:sp>
      <p:sp>
        <p:nvSpPr>
          <p:cNvPr id="65538" name="Subtitle 2"/>
          <p:cNvSpPr>
            <a:spLocks noGrp="1"/>
          </p:cNvSpPr>
          <p:nvPr>
            <p:ph sz="quarter" idx="1"/>
          </p:nvPr>
        </p:nvSpPr>
        <p:spPr>
          <a:xfrm>
            <a:off x="685800" y="1413945"/>
            <a:ext cx="8229600" cy="1421928"/>
          </a:xfrm>
        </p:spPr>
        <p:txBody>
          <a:bodyPr lIns="0" tIns="0" rIns="0" bIns="0" anchor="ctr">
            <a:spAutoFit/>
          </a:bodyPr>
          <a:lstStyle/>
          <a:p>
            <a:pPr eaLnBrk="1" hangingPunct="1">
              <a:buSzPct val="100000"/>
            </a:pPr>
            <a:r>
              <a:rPr lang="en-US" altLang="en-US" dirty="0" smtClean="0"/>
              <a:t>The first breath</a:t>
            </a:r>
          </a:p>
          <a:p>
            <a:pPr eaLnBrk="1" hangingPunct="1">
              <a:buSzPct val="100000"/>
            </a:pPr>
            <a:r>
              <a:rPr lang="en-US" altLang="en-US" dirty="0" smtClean="0"/>
              <a:t>Early postural foundations</a:t>
            </a:r>
          </a:p>
          <a:p>
            <a:pPr eaLnBrk="1" hangingPunct="1">
              <a:buSzPct val="100000"/>
            </a:pPr>
            <a:r>
              <a:rPr lang="en-US" altLang="en-US" dirty="0" smtClean="0"/>
              <a:t>Connections to fright, flight, freeze</a:t>
            </a:r>
          </a:p>
        </p:txBody>
      </p:sp>
      <p:pic>
        <p:nvPicPr>
          <p:cNvPr id="65539" name="Picture 2"/>
          <p:cNvPicPr>
            <a:picLocks noChangeAspect="1"/>
          </p:cNvPicPr>
          <p:nvPr/>
        </p:nvPicPr>
        <p:blipFill>
          <a:blip r:embed="rId3" cstate="print"/>
          <a:srcRect/>
          <a:stretch>
            <a:fillRect/>
          </a:stretch>
        </p:blipFill>
        <p:spPr bwMode="auto">
          <a:xfrm>
            <a:off x="4495800" y="3124200"/>
            <a:ext cx="4229100" cy="3162300"/>
          </a:xfrm>
          <a:prstGeom prst="rect">
            <a:avLst/>
          </a:prstGeom>
          <a:noFill/>
          <a:ln w="9525">
            <a:noFill/>
            <a:miter lim="800000"/>
            <a:headEnd/>
            <a:tailEnd/>
          </a:ln>
        </p:spPr>
      </p:pic>
    </p:spTree>
    <p:extLst>
      <p:ext uri="{BB962C8B-B14F-4D97-AF65-F5344CB8AC3E}">
        <p14:creationId xmlns:p14="http://schemas.microsoft.com/office/powerpoint/2010/main" val="24255232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cs typeface="+mj-cs"/>
              </a:rPr>
              <a:t>Moro Response</a:t>
            </a:r>
          </a:p>
        </p:txBody>
      </p:sp>
      <p:sp>
        <p:nvSpPr>
          <p:cNvPr id="15363" name="Rectangle 3"/>
          <p:cNvSpPr>
            <a:spLocks noGrp="1" noChangeArrowheads="1"/>
          </p:cNvSpPr>
          <p:nvPr>
            <p:ph type="body" idx="1"/>
          </p:nvPr>
        </p:nvSpPr>
        <p:spPr>
          <a:xfrm>
            <a:off x="381000" y="1600200"/>
            <a:ext cx="4876800" cy="4419600"/>
          </a:xfrm>
        </p:spPr>
        <p:txBody>
          <a:bodyPr>
            <a:normAutofit fontScale="85000" lnSpcReduction="20000"/>
          </a:bodyPr>
          <a:lstStyle/>
          <a:p>
            <a:pPr eaLnBrk="1" hangingPunct="1">
              <a:buFont typeface="Wingdings" charset="0"/>
              <a:buChar char="n"/>
              <a:defRPr/>
            </a:pPr>
            <a:r>
              <a:rPr lang="en-US" dirty="0" smtClean="0"/>
              <a:t>Elicited at birth with sudden noise or sudden change in the support surface</a:t>
            </a:r>
            <a:endParaRPr lang="en-US" dirty="0" smtClean="0">
              <a:cs typeface="+mn-cs"/>
            </a:endParaRPr>
          </a:p>
          <a:p>
            <a:pPr eaLnBrk="1" hangingPunct="1">
              <a:buFont typeface="Wingdings" charset="0"/>
              <a:buChar char="n"/>
              <a:defRPr/>
            </a:pPr>
            <a:r>
              <a:rPr lang="en-US" dirty="0" smtClean="0">
                <a:cs typeface="+mn-cs"/>
              </a:rPr>
              <a:t>Initial </a:t>
            </a:r>
            <a:r>
              <a:rPr lang="en-US" dirty="0">
                <a:cs typeface="+mn-cs"/>
              </a:rPr>
              <a:t>phase UE and LE extension, hands open fingers extend and abduct, sharp inhale, finger extension is the first to develop</a:t>
            </a:r>
          </a:p>
          <a:p>
            <a:pPr eaLnBrk="1" hangingPunct="1">
              <a:buFont typeface="Wingdings" charset="0"/>
              <a:buChar char="n"/>
              <a:defRPr/>
            </a:pPr>
            <a:r>
              <a:rPr lang="en-US" dirty="0">
                <a:cs typeface="+mn-cs"/>
              </a:rPr>
              <a:t>Second phase gradual return to arms across the body, hands clasped, exhale</a:t>
            </a:r>
          </a:p>
          <a:p>
            <a:pPr eaLnBrk="1" hangingPunct="1">
              <a:buFont typeface="Wingdings" charset="0"/>
              <a:buChar char="n"/>
              <a:defRPr/>
            </a:pPr>
            <a:r>
              <a:rPr lang="en-US" dirty="0">
                <a:cs typeface="+mn-cs"/>
              </a:rPr>
              <a:t>Allows for the first extension and inhalation after months of </a:t>
            </a:r>
            <a:r>
              <a:rPr lang="en-US" dirty="0" smtClean="0">
                <a:cs typeface="+mn-cs"/>
              </a:rPr>
              <a:t>flexion</a:t>
            </a:r>
          </a:p>
        </p:txBody>
      </p:sp>
      <p:pic>
        <p:nvPicPr>
          <p:cNvPr id="4" name="Picture 2"/>
          <p:cNvPicPr>
            <a:picLocks noChangeAspect="1"/>
          </p:cNvPicPr>
          <p:nvPr/>
        </p:nvPicPr>
        <p:blipFill>
          <a:blip r:embed="rId3" cstate="print"/>
          <a:srcRect/>
          <a:stretch>
            <a:fillRect/>
          </a:stretch>
        </p:blipFill>
        <p:spPr bwMode="auto">
          <a:xfrm>
            <a:off x="5334000" y="2057400"/>
            <a:ext cx="3668616" cy="2743200"/>
          </a:xfrm>
          <a:prstGeom prst="rect">
            <a:avLst/>
          </a:prstGeom>
          <a:noFill/>
          <a:ln w="9525">
            <a:noFill/>
            <a:miter lim="800000"/>
            <a:headEnd/>
            <a:tailEnd/>
          </a:ln>
        </p:spPr>
      </p:pic>
    </p:spTree>
    <p:extLst>
      <p:ext uri="{BB962C8B-B14F-4D97-AF65-F5344CB8AC3E}">
        <p14:creationId xmlns:p14="http://schemas.microsoft.com/office/powerpoint/2010/main" val="168072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cs typeface="+mj-cs"/>
              </a:rPr>
              <a:t>Moro Response</a:t>
            </a:r>
          </a:p>
        </p:txBody>
      </p:sp>
      <p:sp>
        <p:nvSpPr>
          <p:cNvPr id="18435" name="Rectangle 3"/>
          <p:cNvSpPr>
            <a:spLocks noGrp="1" noChangeArrowheads="1"/>
          </p:cNvSpPr>
          <p:nvPr>
            <p:ph type="body" idx="1"/>
          </p:nvPr>
        </p:nvSpPr>
        <p:spPr>
          <a:xfrm>
            <a:off x="533400" y="1600200"/>
            <a:ext cx="8229600" cy="3886200"/>
          </a:xfrm>
        </p:spPr>
        <p:txBody>
          <a:bodyPr>
            <a:normAutofit lnSpcReduction="10000"/>
          </a:bodyPr>
          <a:lstStyle/>
          <a:p>
            <a:pPr marL="0" indent="0" eaLnBrk="1" hangingPunct="1">
              <a:buFont typeface="Wingdings" pitchFamily="2" charset="2"/>
              <a:buNone/>
              <a:defRPr/>
            </a:pPr>
            <a:r>
              <a:rPr lang="en-US" altLang="en-US" sz="3600" dirty="0" smtClean="0">
                <a:ea typeface="+mn-ea"/>
                <a:cs typeface="+mn-cs"/>
              </a:rPr>
              <a:t>First Phase:</a:t>
            </a:r>
          </a:p>
          <a:p>
            <a:pPr eaLnBrk="1" hangingPunct="1">
              <a:defRPr/>
            </a:pPr>
            <a:r>
              <a:rPr lang="en-US" altLang="en-US" sz="2400" dirty="0" smtClean="0">
                <a:ea typeface="+mn-ea"/>
                <a:cs typeface="+mn-cs"/>
              </a:rPr>
              <a:t>Associated with sympathetic nervous system activation</a:t>
            </a:r>
          </a:p>
          <a:p>
            <a:pPr eaLnBrk="1" hangingPunct="1">
              <a:defRPr/>
            </a:pPr>
            <a:r>
              <a:rPr lang="en-US" altLang="en-US" sz="2400" dirty="0" smtClean="0">
                <a:ea typeface="+mn-ea"/>
                <a:cs typeface="+mn-cs"/>
              </a:rPr>
              <a:t>Release of adrenaline</a:t>
            </a:r>
          </a:p>
          <a:p>
            <a:pPr eaLnBrk="1" hangingPunct="1">
              <a:defRPr/>
            </a:pPr>
            <a:r>
              <a:rPr lang="en-US" altLang="en-US" sz="2400" dirty="0" smtClean="0">
                <a:ea typeface="+mn-ea"/>
                <a:cs typeface="+mn-cs"/>
              </a:rPr>
              <a:t>Increase in breath and heart rate</a:t>
            </a:r>
          </a:p>
          <a:p>
            <a:pPr eaLnBrk="1" hangingPunct="1">
              <a:defRPr/>
            </a:pPr>
            <a:r>
              <a:rPr lang="en-US" altLang="en-US" sz="2400" dirty="0" smtClean="0">
                <a:ea typeface="+mn-ea"/>
                <a:cs typeface="+mn-cs"/>
              </a:rPr>
              <a:t>Rise in blood pressure</a:t>
            </a:r>
          </a:p>
          <a:p>
            <a:pPr marL="0" indent="0" eaLnBrk="1" hangingPunct="1">
              <a:buFont typeface="Wingdings" pitchFamily="2" charset="2"/>
              <a:buNone/>
              <a:defRPr/>
            </a:pPr>
            <a:r>
              <a:rPr lang="en-US" altLang="en-US" sz="3600" dirty="0" smtClean="0">
                <a:ea typeface="+mn-ea"/>
                <a:cs typeface="+mn-cs"/>
              </a:rPr>
              <a:t>Second Phase: </a:t>
            </a:r>
            <a:endParaRPr lang="en-US" altLang="en-US" sz="3600" dirty="0">
              <a:ea typeface="+mn-ea"/>
              <a:cs typeface="+mn-cs"/>
            </a:endParaRPr>
          </a:p>
          <a:p>
            <a:pPr eaLnBrk="1" hangingPunct="1">
              <a:defRPr/>
            </a:pPr>
            <a:r>
              <a:rPr lang="en-US" altLang="en-US" sz="2400" dirty="0" smtClean="0">
                <a:ea typeface="+mn-ea"/>
                <a:cs typeface="+mn-cs"/>
              </a:rPr>
              <a:t>Exhale- parasympathetic nervous system activation </a:t>
            </a:r>
          </a:p>
          <a:p>
            <a:pPr eaLnBrk="1" hangingPunct="1">
              <a:defRPr/>
            </a:pPr>
            <a:r>
              <a:rPr lang="en-US" altLang="en-US" sz="2400" dirty="0" smtClean="0">
                <a:ea typeface="+mn-ea"/>
                <a:cs typeface="+mn-cs"/>
              </a:rPr>
              <a:t>Return to midline </a:t>
            </a:r>
          </a:p>
        </p:txBody>
      </p:sp>
    </p:spTree>
    <p:extLst>
      <p:ext uri="{BB962C8B-B14F-4D97-AF65-F5344CB8AC3E}">
        <p14:creationId xmlns:p14="http://schemas.microsoft.com/office/powerpoint/2010/main" val="159233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a:cs typeface="+mj-cs"/>
              </a:rPr>
              <a:t>Moro Response</a:t>
            </a:r>
          </a:p>
        </p:txBody>
      </p:sp>
      <p:sp>
        <p:nvSpPr>
          <p:cNvPr id="18435" name="Rectangle 3"/>
          <p:cNvSpPr>
            <a:spLocks noGrp="1" noChangeArrowheads="1"/>
          </p:cNvSpPr>
          <p:nvPr>
            <p:ph type="body" idx="1"/>
          </p:nvPr>
        </p:nvSpPr>
        <p:spPr/>
        <p:txBody>
          <a:bodyPr>
            <a:normAutofit/>
          </a:bodyPr>
          <a:lstStyle/>
          <a:p>
            <a:pPr eaLnBrk="1" hangingPunct="1">
              <a:buFont typeface="Wingdings" charset="0"/>
              <a:buChar char="n"/>
              <a:defRPr/>
            </a:pPr>
            <a:r>
              <a:rPr lang="en-US" dirty="0">
                <a:cs typeface="+mn-cs"/>
              </a:rPr>
              <a:t>Developmental date (foreground) between 2-3 months then becomes progressively weaker by 6 months into a more mature startle response (background) when more mature anti-gravity </a:t>
            </a:r>
            <a:r>
              <a:rPr lang="en-US" dirty="0" err="1" smtClean="0">
                <a:cs typeface="+mn-cs"/>
              </a:rPr>
              <a:t>devlopment</a:t>
            </a:r>
            <a:endParaRPr lang="en-US" dirty="0">
              <a:cs typeface="+mn-cs"/>
            </a:endParaRPr>
          </a:p>
        </p:txBody>
      </p:sp>
    </p:spTree>
    <p:extLst>
      <p:ext uri="{BB962C8B-B14F-4D97-AF65-F5344CB8AC3E}">
        <p14:creationId xmlns:p14="http://schemas.microsoft.com/office/powerpoint/2010/main" val="120607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a:cs typeface="+mj-cs"/>
              </a:rPr>
              <a:t>Moro Response</a:t>
            </a:r>
          </a:p>
        </p:txBody>
      </p:sp>
      <p:sp>
        <p:nvSpPr>
          <p:cNvPr id="19459" name="Rectangle 3"/>
          <p:cNvSpPr>
            <a:spLocks noGrp="1" noChangeArrowheads="1"/>
          </p:cNvSpPr>
          <p:nvPr>
            <p:ph type="body" idx="1"/>
          </p:nvPr>
        </p:nvSpPr>
        <p:spPr>
          <a:xfrm>
            <a:off x="457200" y="1066800"/>
            <a:ext cx="8229600" cy="3886200"/>
          </a:xfrm>
        </p:spPr>
        <p:txBody>
          <a:bodyPr>
            <a:normAutofit/>
          </a:bodyPr>
          <a:lstStyle/>
          <a:p>
            <a:pPr eaLnBrk="1" hangingPunct="1">
              <a:buFont typeface="Wingdings" charset="0"/>
              <a:buChar char="n"/>
              <a:defRPr/>
            </a:pPr>
            <a:endParaRPr lang="en-US" sz="3600" dirty="0">
              <a:cs typeface="+mn-cs"/>
            </a:endParaRPr>
          </a:p>
          <a:p>
            <a:pPr eaLnBrk="1" hangingPunct="1">
              <a:buFont typeface="Wingdings" charset="0"/>
              <a:buChar char="n"/>
              <a:defRPr/>
            </a:pPr>
            <a:r>
              <a:rPr lang="en-US" sz="3600" dirty="0">
                <a:cs typeface="+mn-cs"/>
              </a:rPr>
              <a:t>Lack of integration associated with </a:t>
            </a:r>
            <a:r>
              <a:rPr lang="en-US" sz="3600" dirty="0" smtClean="0">
                <a:cs typeface="+mn-cs"/>
              </a:rPr>
              <a:t>defensive responses to  non noxious sensation( especially sound and movement)</a:t>
            </a:r>
            <a:r>
              <a:rPr lang="en-US" dirty="0" smtClean="0">
                <a:cs typeface="+mn-cs"/>
              </a:rPr>
              <a:t>	</a:t>
            </a:r>
          </a:p>
          <a:p>
            <a:pPr eaLnBrk="1" hangingPunct="1">
              <a:buFont typeface="Wingdings" charset="0"/>
              <a:buChar char="n"/>
              <a:defRPr/>
            </a:pPr>
            <a:r>
              <a:rPr lang="en-US" sz="3600" dirty="0" smtClean="0">
                <a:cs typeface="+mn-cs"/>
              </a:rPr>
              <a:t>Possible </a:t>
            </a:r>
            <a:r>
              <a:rPr lang="en-US" sz="3600" dirty="0">
                <a:cs typeface="+mn-cs"/>
              </a:rPr>
              <a:t>photosensitivity due to pupillary dilation</a:t>
            </a:r>
          </a:p>
        </p:txBody>
      </p:sp>
    </p:spTree>
    <p:extLst>
      <p:ext uri="{BB962C8B-B14F-4D97-AF65-F5344CB8AC3E}">
        <p14:creationId xmlns:p14="http://schemas.microsoft.com/office/powerpoint/2010/main" val="240913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normAutofit/>
          </a:bodyPr>
          <a:lstStyle/>
          <a:p>
            <a:pPr eaLnBrk="1" fontAlgn="auto" hangingPunct="1">
              <a:spcAft>
                <a:spcPts val="0"/>
              </a:spcAft>
              <a:defRPr/>
            </a:pPr>
            <a:r>
              <a:rPr lang="en-US" altLang="en-US" sz="4000" dirty="0" smtClean="0"/>
              <a:t>Moro Expression Dependent on Development</a:t>
            </a:r>
          </a:p>
        </p:txBody>
      </p:sp>
      <p:sp>
        <p:nvSpPr>
          <p:cNvPr id="67586" name="Rectangle 3"/>
          <p:cNvSpPr>
            <a:spLocks noGrp="1" noChangeArrowheads="1"/>
          </p:cNvSpPr>
          <p:nvPr>
            <p:ph sz="quarter" idx="4294967295"/>
          </p:nvPr>
        </p:nvSpPr>
        <p:spPr>
          <a:xfrm>
            <a:off x="457200" y="1905000"/>
            <a:ext cx="8504238" cy="4572000"/>
          </a:xfrm>
        </p:spPr>
        <p:txBody>
          <a:bodyPr/>
          <a:lstStyle/>
          <a:p>
            <a:pPr eaLnBrk="1" hangingPunct="1"/>
            <a:r>
              <a:rPr lang="en-US" altLang="en-US" sz="2800" dirty="0" smtClean="0"/>
              <a:t>Full expression is dependent on adequate sensory processing especially auditory, vestibular and proprioceptive</a:t>
            </a:r>
          </a:p>
          <a:p>
            <a:pPr eaLnBrk="1" hangingPunct="1"/>
            <a:r>
              <a:rPr lang="en-US" altLang="en-US" sz="2800" dirty="0" smtClean="0"/>
              <a:t>Developmental considerations</a:t>
            </a:r>
          </a:p>
          <a:p>
            <a:pPr lvl="1" eaLnBrk="1" hangingPunct="1"/>
            <a:r>
              <a:rPr lang="en-US" altLang="en-US" sz="2400" dirty="0" smtClean="0"/>
              <a:t>Fetal curl, seen later as breath holding tension in core</a:t>
            </a:r>
          </a:p>
          <a:p>
            <a:pPr lvl="1" eaLnBrk="1" hangingPunct="1"/>
            <a:r>
              <a:rPr lang="en-US" altLang="en-US" sz="2400" dirty="0" smtClean="0"/>
              <a:t>Tension in extremities (extension and abduction), sharp inhalation</a:t>
            </a:r>
          </a:p>
          <a:p>
            <a:pPr lvl="1" eaLnBrk="1" hangingPunct="1"/>
            <a:r>
              <a:rPr lang="en-US" altLang="en-US" sz="2400" dirty="0" smtClean="0"/>
              <a:t>Release with exhale and return to midline</a:t>
            </a:r>
          </a:p>
          <a:p>
            <a:pPr lvl="1" eaLnBrk="1" hangingPunct="1"/>
            <a:r>
              <a:rPr lang="en-US" altLang="en-US" sz="2400" dirty="0" smtClean="0"/>
              <a:t>Mature startle, orienting response  </a:t>
            </a:r>
          </a:p>
        </p:txBody>
      </p:sp>
    </p:spTree>
    <p:extLst>
      <p:ext uri="{BB962C8B-B14F-4D97-AF65-F5344CB8AC3E}">
        <p14:creationId xmlns:p14="http://schemas.microsoft.com/office/powerpoint/2010/main" val="268331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2"/>
          <p:cNvSpPr>
            <a:spLocks noGrp="1"/>
          </p:cNvSpPr>
          <p:nvPr>
            <p:ph type="title"/>
          </p:nvPr>
        </p:nvSpPr>
        <p:spPr>
          <a:xfrm>
            <a:off x="392837" y="381000"/>
            <a:ext cx="8763000" cy="758825"/>
          </a:xfrm>
        </p:spPr>
        <p:txBody>
          <a:bodyPr lIns="90000" tIns="45000" rIns="90000" bIns="45000" anchor="t">
            <a:normAutofit fontScale="90000"/>
          </a:bodyPr>
          <a:lstStyle/>
          <a:p>
            <a:pPr eaLnBrk="1" hangingPunct="1">
              <a:buSzPct val="45000"/>
              <a:buFont typeface="StarSymbol"/>
              <a:buNone/>
            </a:pPr>
            <a:r>
              <a:rPr lang="en-US" altLang="en-US" dirty="0" smtClean="0"/>
              <a:t>Moro Development in Relationship to State Regulation</a:t>
            </a:r>
          </a:p>
        </p:txBody>
      </p:sp>
      <p:sp>
        <p:nvSpPr>
          <p:cNvPr id="68610" name="Text Placeholder 1"/>
          <p:cNvSpPr>
            <a:spLocks noGrp="1"/>
          </p:cNvSpPr>
          <p:nvPr>
            <p:ph type="body" idx="4294967295"/>
          </p:nvPr>
        </p:nvSpPr>
        <p:spPr>
          <a:xfrm>
            <a:off x="381000" y="1908018"/>
            <a:ext cx="8382000" cy="4411663"/>
          </a:xfrm>
        </p:spPr>
        <p:txBody>
          <a:bodyPr lIns="90000" tIns="45000" rIns="90000" bIns="45000">
            <a:normAutofit/>
          </a:bodyPr>
          <a:lstStyle/>
          <a:p>
            <a:pPr eaLnBrk="1" hangingPunct="1">
              <a:buSzPct val="70000"/>
            </a:pPr>
            <a:r>
              <a:rPr lang="en-US" altLang="en-US" dirty="0" smtClean="0"/>
              <a:t>The breath in relationship to sudden change in the environment (movement, sound, peripheral field activation)</a:t>
            </a:r>
          </a:p>
          <a:p>
            <a:pPr eaLnBrk="1" hangingPunct="1">
              <a:buSzPct val="70000"/>
            </a:pPr>
            <a:r>
              <a:rPr lang="en-US" altLang="en-US" dirty="0" smtClean="0"/>
              <a:t>Sensory processing challenges</a:t>
            </a:r>
          </a:p>
          <a:p>
            <a:pPr marL="969963" lvl="1" indent="-457200" eaLnBrk="1" hangingPunct="1">
              <a:spcBef>
                <a:spcPct val="0"/>
              </a:spcBef>
            </a:pPr>
            <a:r>
              <a:rPr lang="en-US" altLang="en-US" sz="2600" dirty="0" smtClean="0">
                <a:solidFill>
                  <a:srgbClr val="000000"/>
                </a:solidFill>
              </a:rPr>
              <a:t>Lack of response- breath  due to holding and tension in the belly: breath not activated to regulate response to the environment</a:t>
            </a:r>
          </a:p>
          <a:p>
            <a:pPr marL="969963" lvl="1" indent="-457200" eaLnBrk="1" hangingPunct="1">
              <a:spcBef>
                <a:spcPct val="0"/>
              </a:spcBef>
            </a:pPr>
            <a:r>
              <a:rPr lang="en-US" altLang="en-US" sz="2600" dirty="0" smtClean="0">
                <a:solidFill>
                  <a:srgbClr val="000000"/>
                </a:solidFill>
              </a:rPr>
              <a:t>First phase- sharp inhale without return to center and exhale- fight flight</a:t>
            </a:r>
          </a:p>
          <a:p>
            <a:pPr marL="969963" lvl="1" indent="-457200" eaLnBrk="1" hangingPunct="1">
              <a:spcBef>
                <a:spcPct val="0"/>
              </a:spcBef>
            </a:pPr>
            <a:r>
              <a:rPr lang="en-US" altLang="en-US" sz="2600" dirty="0" smtClean="0">
                <a:solidFill>
                  <a:srgbClr val="000000"/>
                </a:solidFill>
              </a:rPr>
              <a:t>Freeze </a:t>
            </a:r>
          </a:p>
        </p:txBody>
      </p:sp>
    </p:spTree>
    <p:extLst>
      <p:ext uri="{BB962C8B-B14F-4D97-AF65-F5344CB8AC3E}">
        <p14:creationId xmlns:p14="http://schemas.microsoft.com/office/powerpoint/2010/main" val="32346752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Framework Background</a:t>
            </a:r>
            <a:endParaRPr lang="en-US" dirty="0"/>
          </a:p>
        </p:txBody>
      </p:sp>
    </p:spTree>
    <p:extLst>
      <p:ext uri="{BB962C8B-B14F-4D97-AF65-F5344CB8AC3E}">
        <p14:creationId xmlns:p14="http://schemas.microsoft.com/office/powerpoint/2010/main" val="240884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p:nvPr>
        </p:nvSpPr>
        <p:spPr/>
        <p:txBody>
          <a:bodyPr lIns="90000" tIns="45000" rIns="90000" bIns="45000" anchor="t">
            <a:normAutofit/>
          </a:bodyPr>
          <a:lstStyle/>
          <a:p>
            <a:pPr eaLnBrk="1" fontAlgn="auto" hangingPunct="1">
              <a:spcAft>
                <a:spcPts val="0"/>
              </a:spcAft>
              <a:buSzPct val="45000"/>
              <a:buFont typeface="StarSymbol"/>
              <a:buNone/>
              <a:defRPr/>
            </a:pPr>
            <a:r>
              <a:rPr lang="en-US" altLang="en-US" dirty="0" smtClean="0"/>
              <a:t>Evaluation and Facilitation: </a:t>
            </a:r>
            <a:r>
              <a:rPr lang="en-US" altLang="en-US" sz="2800" dirty="0" smtClean="0"/>
              <a:t/>
            </a:r>
            <a:br>
              <a:rPr lang="en-US" altLang="en-US" sz="2800" dirty="0" smtClean="0"/>
            </a:br>
            <a:r>
              <a:rPr lang="en-US" altLang="en-US" sz="2400" dirty="0" smtClean="0"/>
              <a:t>Broadening One’s Range of Response &amp; Recovery</a:t>
            </a:r>
          </a:p>
        </p:txBody>
      </p:sp>
      <p:sp>
        <p:nvSpPr>
          <p:cNvPr id="70658" name="Rectangle 3"/>
          <p:cNvSpPr>
            <a:spLocks noGrp="1"/>
          </p:cNvSpPr>
          <p:nvPr>
            <p:ph sz="quarter" idx="1"/>
          </p:nvPr>
        </p:nvSpPr>
        <p:spPr/>
        <p:txBody>
          <a:bodyPr lIns="90000" tIns="45000" rIns="90000" bIns="45000">
            <a:normAutofit fontScale="92500"/>
          </a:bodyPr>
          <a:lstStyle/>
          <a:p>
            <a:pPr eaLnBrk="1" hangingPunct="1">
              <a:buSzPct val="70000"/>
            </a:pPr>
            <a:r>
              <a:rPr lang="en-US" altLang="en-US" dirty="0" smtClean="0"/>
              <a:t>Evaluate the expression of the pattern</a:t>
            </a:r>
          </a:p>
          <a:p>
            <a:pPr eaLnBrk="1" hangingPunct="1">
              <a:buSzPct val="45000"/>
            </a:pPr>
            <a:endParaRPr lang="en-US" altLang="en-US" dirty="0" smtClean="0"/>
          </a:p>
          <a:p>
            <a:pPr eaLnBrk="1" hangingPunct="1">
              <a:buSzPct val="70000"/>
            </a:pPr>
            <a:r>
              <a:rPr lang="en-US" altLang="en-US" dirty="0" smtClean="0"/>
              <a:t>Things to assess:</a:t>
            </a:r>
          </a:p>
          <a:p>
            <a:pPr marL="738188" lvl="1" indent="-342900" eaLnBrk="1" hangingPunct="1">
              <a:spcBef>
                <a:spcPct val="0"/>
              </a:spcBef>
            </a:pPr>
            <a:r>
              <a:rPr lang="en-US" altLang="en-US" dirty="0" smtClean="0">
                <a:solidFill>
                  <a:srgbClr val="000000"/>
                </a:solidFill>
              </a:rPr>
              <a:t>Breath</a:t>
            </a:r>
          </a:p>
          <a:p>
            <a:pPr marL="738188" lvl="1" indent="-342900" eaLnBrk="1" hangingPunct="1">
              <a:spcBef>
                <a:spcPct val="0"/>
              </a:spcBef>
            </a:pPr>
            <a:r>
              <a:rPr lang="en-US" altLang="en-US" dirty="0" smtClean="0">
                <a:solidFill>
                  <a:srgbClr val="000000"/>
                </a:solidFill>
              </a:rPr>
              <a:t>Tonal and postural response to sudden change</a:t>
            </a:r>
          </a:p>
          <a:p>
            <a:pPr marL="738188" lvl="1" indent="-342900" eaLnBrk="1" hangingPunct="1">
              <a:spcBef>
                <a:spcPct val="0"/>
              </a:spcBef>
            </a:pPr>
            <a:r>
              <a:rPr lang="en-US" altLang="en-US" dirty="0" smtClean="0">
                <a:solidFill>
                  <a:srgbClr val="000000"/>
                </a:solidFill>
              </a:rPr>
              <a:t>Tonal response throughout the core and extremities</a:t>
            </a:r>
          </a:p>
          <a:p>
            <a:pPr marL="738188" lvl="1" indent="-342900" eaLnBrk="1" hangingPunct="1">
              <a:spcBef>
                <a:spcPct val="0"/>
              </a:spcBef>
            </a:pPr>
            <a:r>
              <a:rPr lang="en-US" altLang="en-US" dirty="0" smtClean="0">
                <a:solidFill>
                  <a:srgbClr val="000000"/>
                </a:solidFill>
              </a:rPr>
              <a:t>Facial expression</a:t>
            </a:r>
          </a:p>
          <a:p>
            <a:pPr eaLnBrk="1" hangingPunct="1">
              <a:buSzPct val="45000"/>
            </a:pPr>
            <a:endParaRPr lang="en-US" altLang="en-US" sz="2500" dirty="0" smtClean="0"/>
          </a:p>
          <a:p>
            <a:pPr eaLnBrk="1" hangingPunct="1">
              <a:buSzPct val="100000"/>
            </a:pPr>
            <a:r>
              <a:rPr lang="en-US" altLang="en-US" dirty="0" smtClean="0"/>
              <a:t>Consider the sensory input necessary to trigger and the intensity of input</a:t>
            </a:r>
          </a:p>
        </p:txBody>
      </p:sp>
    </p:spTree>
    <p:extLst>
      <p:ext uri="{BB962C8B-B14F-4D97-AF65-F5344CB8AC3E}">
        <p14:creationId xmlns:p14="http://schemas.microsoft.com/office/powerpoint/2010/main" val="329885330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tLang="en-US" dirty="0" smtClean="0"/>
              <a:t>Identification of State</a:t>
            </a:r>
          </a:p>
        </p:txBody>
      </p:sp>
      <p:sp>
        <p:nvSpPr>
          <p:cNvPr id="72706" name="Rectangle 3"/>
          <p:cNvSpPr>
            <a:spLocks noGrp="1" noChangeArrowheads="1"/>
          </p:cNvSpPr>
          <p:nvPr>
            <p:ph sz="quarter" idx="1"/>
          </p:nvPr>
        </p:nvSpPr>
        <p:spPr/>
        <p:txBody>
          <a:bodyPr/>
          <a:lstStyle/>
          <a:p>
            <a:pPr eaLnBrk="1" hangingPunct="1"/>
            <a:r>
              <a:rPr lang="en-US" altLang="en-US" dirty="0" smtClean="0"/>
              <a:t>Body movements</a:t>
            </a:r>
          </a:p>
          <a:p>
            <a:pPr eaLnBrk="1" hangingPunct="1"/>
            <a:r>
              <a:rPr lang="en-US" altLang="en-US" dirty="0" smtClean="0"/>
              <a:t>Eyes</a:t>
            </a:r>
          </a:p>
          <a:p>
            <a:pPr eaLnBrk="1" hangingPunct="1"/>
            <a:r>
              <a:rPr lang="en-US" altLang="en-US" dirty="0" smtClean="0"/>
              <a:t>Facial expression</a:t>
            </a:r>
          </a:p>
          <a:p>
            <a:pPr eaLnBrk="1" hangingPunct="1"/>
            <a:r>
              <a:rPr lang="en-US" altLang="en-US" dirty="0" smtClean="0"/>
              <a:t>Skin tone</a:t>
            </a:r>
          </a:p>
          <a:p>
            <a:pPr eaLnBrk="1" hangingPunct="1"/>
            <a:r>
              <a:rPr lang="en-US" altLang="en-US" dirty="0" smtClean="0"/>
              <a:t>Breath patterns</a:t>
            </a:r>
          </a:p>
          <a:p>
            <a:pPr eaLnBrk="1" hangingPunct="1"/>
            <a:r>
              <a:rPr lang="en-US" altLang="en-US" dirty="0" smtClean="0"/>
              <a:t>Level of responsiveness</a:t>
            </a:r>
          </a:p>
        </p:txBody>
      </p:sp>
    </p:spTree>
    <p:extLst>
      <p:ext uri="{BB962C8B-B14F-4D97-AF65-F5344CB8AC3E}">
        <p14:creationId xmlns:p14="http://schemas.microsoft.com/office/powerpoint/2010/main" val="222316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a:cs typeface="+mj-cs"/>
              </a:rPr>
              <a:t>Moro Assessment</a:t>
            </a:r>
          </a:p>
        </p:txBody>
      </p:sp>
      <p:sp>
        <p:nvSpPr>
          <p:cNvPr id="20483" name="Rectangle 3"/>
          <p:cNvSpPr>
            <a:spLocks noGrp="1" noChangeArrowheads="1"/>
          </p:cNvSpPr>
          <p:nvPr>
            <p:ph type="body" idx="1"/>
          </p:nvPr>
        </p:nvSpPr>
        <p:spPr>
          <a:xfrm>
            <a:off x="457200" y="1752600"/>
            <a:ext cx="8229600" cy="3886200"/>
          </a:xfrm>
        </p:spPr>
        <p:txBody>
          <a:bodyPr>
            <a:normAutofit fontScale="92500" lnSpcReduction="20000"/>
          </a:bodyPr>
          <a:lstStyle/>
          <a:p>
            <a:pPr>
              <a:defRPr/>
            </a:pPr>
            <a:r>
              <a:rPr lang="en-US" altLang="en-US" sz="2800" dirty="0" smtClean="0">
                <a:ea typeface="ＭＳ Ｐゴシック" pitchFamily="34" charset="-128"/>
              </a:rPr>
              <a:t>Client lying supine on the floor with arms relaxed resting on the floor</a:t>
            </a:r>
          </a:p>
          <a:p>
            <a:pPr>
              <a:defRPr/>
            </a:pPr>
            <a:r>
              <a:rPr lang="en-US" altLang="en-US" sz="2800" dirty="0" smtClean="0">
                <a:ea typeface="ＭＳ Ｐゴシック" pitchFamily="34" charset="-128"/>
              </a:rPr>
              <a:t>Instruct client that examiner will be making a loud sound by their head </a:t>
            </a:r>
          </a:p>
          <a:p>
            <a:pPr>
              <a:defRPr/>
            </a:pPr>
            <a:r>
              <a:rPr lang="en-US" altLang="en-US" sz="2800" dirty="0" smtClean="0">
                <a:ea typeface="ＭＳ Ｐゴシック" pitchFamily="34" charset="-128"/>
              </a:rPr>
              <a:t>Wait several seconds and observe starting respiration and breath </a:t>
            </a:r>
          </a:p>
          <a:p>
            <a:pPr>
              <a:defRPr/>
            </a:pPr>
            <a:r>
              <a:rPr lang="en-US" altLang="en-US" sz="2800" dirty="0" smtClean="0">
                <a:ea typeface="ＭＳ Ｐゴシック" pitchFamily="34" charset="-128"/>
              </a:rPr>
              <a:t>Using palms of hands, examiner makes a loud sound by slapping both hands on the ground several inches from client’s ears </a:t>
            </a:r>
          </a:p>
          <a:p>
            <a:pPr>
              <a:defRPr/>
            </a:pPr>
            <a:r>
              <a:rPr lang="en-US" altLang="en-US" sz="2800" dirty="0" smtClean="0">
                <a:ea typeface="ＭＳ Ｐゴシック" pitchFamily="34" charset="-128"/>
              </a:rPr>
              <a:t>Client lying supine knees bent feet on the floor swiftly sweep client’s feet out from under them</a:t>
            </a:r>
          </a:p>
        </p:txBody>
      </p:sp>
    </p:spTree>
    <p:extLst>
      <p:ext uri="{BB962C8B-B14F-4D97-AF65-F5344CB8AC3E}">
        <p14:creationId xmlns:p14="http://schemas.microsoft.com/office/powerpoint/2010/main" val="192660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a:cs typeface="+mj-cs"/>
              </a:rPr>
              <a:t>Moro Assessment</a:t>
            </a:r>
          </a:p>
        </p:txBody>
      </p:sp>
      <p:sp>
        <p:nvSpPr>
          <p:cNvPr id="21507" name="Rectangle 3"/>
          <p:cNvSpPr>
            <a:spLocks noGrp="1" noChangeArrowheads="1"/>
          </p:cNvSpPr>
          <p:nvPr>
            <p:ph type="body" idx="1"/>
          </p:nvPr>
        </p:nvSpPr>
        <p:spPr>
          <a:xfrm>
            <a:off x="457200" y="1676400"/>
            <a:ext cx="8229600" cy="3886200"/>
          </a:xfrm>
        </p:spPr>
        <p:txBody>
          <a:bodyPr>
            <a:normAutofit fontScale="92500" lnSpcReduction="10000"/>
          </a:bodyPr>
          <a:lstStyle/>
          <a:p>
            <a:pPr eaLnBrk="1" hangingPunct="1">
              <a:defRPr/>
            </a:pPr>
            <a:r>
              <a:rPr lang="en-US" altLang="en-US" sz="3600" dirty="0" smtClean="0">
                <a:ea typeface="ＭＳ Ｐゴシック" pitchFamily="34" charset="-128"/>
              </a:rPr>
              <a:t>Clinical observations</a:t>
            </a:r>
          </a:p>
          <a:p>
            <a:pPr lvl="1" eaLnBrk="1" hangingPunct="1">
              <a:defRPr/>
            </a:pPr>
            <a:r>
              <a:rPr lang="en-US" altLang="en-US" sz="2400" dirty="0" smtClean="0">
                <a:ea typeface="ＭＳ Ｐゴシック" pitchFamily="34" charset="-128"/>
              </a:rPr>
              <a:t>Breath in response to sudden change (sound, movement, …) </a:t>
            </a:r>
          </a:p>
          <a:p>
            <a:pPr lvl="1" eaLnBrk="1" hangingPunct="1">
              <a:defRPr/>
            </a:pPr>
            <a:r>
              <a:rPr lang="en-US" altLang="en-US" sz="2400" dirty="0" smtClean="0">
                <a:ea typeface="ＭＳ Ｐゴシック" pitchFamily="34" charset="-128"/>
              </a:rPr>
              <a:t>Extremity tone in response to movement</a:t>
            </a:r>
          </a:p>
          <a:p>
            <a:pPr eaLnBrk="1" hangingPunct="1">
              <a:defRPr/>
            </a:pPr>
            <a:r>
              <a:rPr lang="en-US" altLang="en-US" sz="3600" dirty="0" smtClean="0">
                <a:ea typeface="ＭＳ Ｐゴシック" pitchFamily="34" charset="-128"/>
              </a:rPr>
              <a:t>Facilitation</a:t>
            </a:r>
          </a:p>
          <a:p>
            <a:pPr eaLnBrk="1" hangingPunct="1">
              <a:defRPr/>
            </a:pPr>
            <a:r>
              <a:rPr lang="en-US" altLang="en-US" sz="3600" dirty="0" smtClean="0">
                <a:ea typeface="ＭＳ Ｐゴシック" pitchFamily="34" charset="-128"/>
              </a:rPr>
              <a:t>Integration</a:t>
            </a:r>
          </a:p>
          <a:p>
            <a:pPr lvl="1" eaLnBrk="1" hangingPunct="1">
              <a:defRPr/>
            </a:pPr>
            <a:r>
              <a:rPr lang="en-US" altLang="en-US" sz="2400" dirty="0" smtClean="0">
                <a:ea typeface="ＭＳ Ｐゴシック" pitchFamily="34" charset="-128"/>
              </a:rPr>
              <a:t>Modulate sensation so that you can regulate respiration and extremity tone for postural responses</a:t>
            </a:r>
          </a:p>
          <a:p>
            <a:pPr lvl="1" eaLnBrk="1" hangingPunct="1">
              <a:defRPr/>
            </a:pPr>
            <a:r>
              <a:rPr lang="en-US" altLang="en-US" sz="2400" dirty="0" smtClean="0">
                <a:ea typeface="ＭＳ Ｐゴシック" pitchFamily="34" charset="-128"/>
              </a:rPr>
              <a:t>Secure anti-gravity development</a:t>
            </a:r>
          </a:p>
        </p:txBody>
      </p:sp>
    </p:spTree>
    <p:extLst>
      <p:ext uri="{BB962C8B-B14F-4D97-AF65-F5344CB8AC3E}">
        <p14:creationId xmlns:p14="http://schemas.microsoft.com/office/powerpoint/2010/main" val="361482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a:cs typeface="+mj-cs"/>
              </a:rPr>
              <a:t>Moro Response</a:t>
            </a:r>
          </a:p>
        </p:txBody>
      </p:sp>
      <p:pic>
        <p:nvPicPr>
          <p:cNvPr id="28675" name="legs_sweep_out_001.mpg">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2514600"/>
            <a:ext cx="335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moro_002.mpg">
            <a:hlinkClick r:id="" action="ppaction://media"/>
          </p:cNvPr>
          <p:cNvPicPr>
            <a:picLocks noRot="1" noChangeAspect="1" noChangeArrowheads="1"/>
          </p:cNvPicPr>
          <p:nvPr>
            <a:videoFile r:link="rId4"/>
            <p:extLst>
              <p:ext uri="{DAA4B4D4-6D71-4841-9C94-3DE7FCFB9230}">
                <p14:media xmlns:p14="http://schemas.microsoft.com/office/powerpoint/2010/main" r:link="rId3"/>
              </p:ext>
            </p:extLst>
          </p:nvPr>
        </p:nvPicPr>
        <p:blipFill>
          <a:blip r:embed="rId7" cstate="print">
            <a:extLst>
              <a:ext uri="{28A0092B-C50C-407E-A947-70E740481C1C}">
                <a14:useLocalDpi xmlns:a14="http://schemas.microsoft.com/office/drawing/2010/main" val="0"/>
              </a:ext>
            </a:extLst>
          </a:blip>
          <a:srcRect/>
          <a:stretch>
            <a:fillRect/>
          </a:stretch>
        </p:blipFill>
        <p:spPr bwMode="auto">
          <a:xfrm>
            <a:off x="4800600" y="3810000"/>
            <a:ext cx="335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990600" y="4953000"/>
            <a:ext cx="177323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marL="228600" indent="-228600">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eaLnBrk="1" hangingPunct="1">
              <a:spcBef>
                <a:spcPts val="1200"/>
              </a:spcBef>
              <a:buClr>
                <a:srgbClr val="0BD0D9"/>
              </a:buClr>
              <a:buSzPct val="100000"/>
              <a:buFont typeface="Times New Roman" charset="0"/>
              <a:buNone/>
              <a:defRPr/>
            </a:pPr>
            <a:r>
              <a:rPr lang="en-US" sz="2800" dirty="0" smtClean="0">
                <a:latin typeface="Times New Roman" charset="0"/>
                <a:cs typeface="Times New Roman" charset="0"/>
              </a:rPr>
              <a:t>Leg Sweep</a:t>
            </a:r>
          </a:p>
        </p:txBody>
      </p:sp>
      <p:sp>
        <p:nvSpPr>
          <p:cNvPr id="22534" name="Text Box 6"/>
          <p:cNvSpPr txBox="1">
            <a:spLocks noChangeArrowheads="1"/>
          </p:cNvSpPr>
          <p:nvPr/>
        </p:nvSpPr>
        <p:spPr bwMode="auto">
          <a:xfrm>
            <a:off x="6858000" y="3168650"/>
            <a:ext cx="9747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marL="228600" indent="-228600">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eaLnBrk="1" hangingPunct="1">
              <a:spcBef>
                <a:spcPts val="1200"/>
              </a:spcBef>
              <a:buClr>
                <a:srgbClr val="0BD0D9"/>
              </a:buClr>
              <a:buSzPct val="100000"/>
              <a:buFont typeface="Times New Roman" charset="0"/>
              <a:buNone/>
              <a:defRPr/>
            </a:pPr>
            <a:r>
              <a:rPr lang="en-US" sz="2800" dirty="0" smtClean="0">
                <a:latin typeface="Times New Roman" charset="0"/>
                <a:cs typeface="Times New Roman" charset="0"/>
              </a:rPr>
              <a:t>Moro</a:t>
            </a:r>
          </a:p>
        </p:txBody>
      </p:sp>
    </p:spTree>
    <p:extLst>
      <p:ext uri="{BB962C8B-B14F-4D97-AF65-F5344CB8AC3E}">
        <p14:creationId xmlns:p14="http://schemas.microsoft.com/office/powerpoint/2010/main" val="10575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67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8675"/>
                                        </p:tgtEl>
                                      </p:cBhvr>
                                    </p:cmd>
                                  </p:childTnLst>
                                </p:cTn>
                              </p:par>
                            </p:childTnLst>
                          </p:cTn>
                        </p:par>
                      </p:childTnLst>
                    </p:cTn>
                  </p:par>
                </p:childTnLst>
              </p:cTn>
              <p:nextCondLst>
                <p:cond evt="onClick" delay="0">
                  <p:tgtEl>
                    <p:spTgt spid="28675"/>
                  </p:tgtEl>
                </p:cond>
              </p:nextCondLst>
            </p:seq>
            <p:video fullScrn="1">
              <p:cMediaNode vol="100000">
                <p:cTn id="7" fill="hold" display="0">
                  <p:stCondLst>
                    <p:cond delay="indefinite"/>
                  </p:stCondLst>
                  <p:endCondLst>
                    <p:cond evt="onNext" delay="0">
                      <p:tgtEl>
                        <p:sldTgt/>
                      </p:tgtEl>
                    </p:cond>
                    <p:cond evt="onPrev" delay="0">
                      <p:tgtEl>
                        <p:sldTgt/>
                      </p:tgtEl>
                    </p:cond>
                  </p:endCondLst>
                </p:cTn>
                <p:tgtEl>
                  <p:spTgt spid="28675"/>
                </p:tgtEl>
              </p:cMediaNode>
            </p:video>
            <p:seq concurrent="1" nextAc="seek">
              <p:cTn id="8" restart="whenNotActive" fill="hold" evtFilter="cancelBubble" nodeType="interactiveSeq">
                <p:stCondLst>
                  <p:cond evt="onClick" delay="0">
                    <p:tgtEl>
                      <p:spTgt spid="2867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8676"/>
                                        </p:tgtEl>
                                      </p:cBhvr>
                                    </p:cmd>
                                  </p:childTnLst>
                                </p:cTn>
                              </p:par>
                            </p:childTnLst>
                          </p:cTn>
                        </p:par>
                      </p:childTnLst>
                    </p:cTn>
                  </p:par>
                </p:childTnLst>
              </p:cTn>
              <p:nextCondLst>
                <p:cond evt="onClick" delay="0">
                  <p:tgtEl>
                    <p:spTgt spid="28676"/>
                  </p:tgtEl>
                </p:cond>
              </p:nextCondLst>
            </p:seq>
            <p:video fullScrn="1">
              <p:cMediaNode vol="100000">
                <p:cTn id="13" fill="hold" display="0">
                  <p:stCondLst>
                    <p:cond delay="indefinite"/>
                  </p:stCondLst>
                  <p:endCondLst>
                    <p:cond evt="onNext" delay="0">
                      <p:tgtEl>
                        <p:sldTgt/>
                      </p:tgtEl>
                    </p:cond>
                    <p:cond evt="onPrev" delay="0">
                      <p:tgtEl>
                        <p:sldTgt/>
                      </p:tgtEl>
                    </p:cond>
                  </p:endCondLst>
                </p:cTn>
                <p:tgtEl>
                  <p:spTgt spid="2867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dirty="0" smtClean="0"/>
              <a:t>Tonic Labyrinthine </a:t>
            </a:r>
          </a:p>
        </p:txBody>
      </p:sp>
      <p:sp>
        <p:nvSpPr>
          <p:cNvPr id="79874" name="Rectangle 3"/>
          <p:cNvSpPr>
            <a:spLocks noGrp="1"/>
          </p:cNvSpPr>
          <p:nvPr>
            <p:ph type="body" idx="4294967295"/>
          </p:nvPr>
        </p:nvSpPr>
        <p:spPr>
          <a:xfrm>
            <a:off x="457200" y="1600200"/>
            <a:ext cx="8229600" cy="4525963"/>
          </a:xfrm>
        </p:spPr>
        <p:txBody>
          <a:bodyPr lIns="90000" tIns="45000" rIns="90000" bIns="45000"/>
          <a:lstStyle/>
          <a:p>
            <a:pPr eaLnBrk="1" hangingPunct="1">
              <a:buSzPct val="75000"/>
            </a:pPr>
            <a:r>
              <a:rPr lang="en-US" altLang="en-US" dirty="0" smtClean="0"/>
              <a:t>Emerges at birth</a:t>
            </a:r>
          </a:p>
          <a:p>
            <a:pPr eaLnBrk="1" hangingPunct="1">
              <a:buSzPct val="75000"/>
            </a:pPr>
            <a:r>
              <a:rPr lang="en-US" altLang="en-US" dirty="0" smtClean="0"/>
              <a:t>Backward movement of head increases extensor tone</a:t>
            </a:r>
          </a:p>
          <a:p>
            <a:pPr eaLnBrk="1" hangingPunct="1">
              <a:buSzPct val="75000"/>
            </a:pPr>
            <a:r>
              <a:rPr lang="en-US" altLang="en-US" dirty="0" smtClean="0"/>
              <a:t>Forward movement of head causes increase in flexor tone</a:t>
            </a:r>
          </a:p>
          <a:p>
            <a:pPr eaLnBrk="1" hangingPunct="1">
              <a:buSzPct val="75000"/>
            </a:pPr>
            <a:r>
              <a:rPr lang="en-US" altLang="en-US" dirty="0" smtClean="0"/>
              <a:t>Forward integrated by 4 months of age</a:t>
            </a:r>
          </a:p>
          <a:p>
            <a:pPr eaLnBrk="1" hangingPunct="1">
              <a:buSzPct val="75000"/>
            </a:pPr>
            <a:r>
              <a:rPr lang="en-US" altLang="en-US" dirty="0" smtClean="0"/>
              <a:t>Backward integrated by 3 years</a:t>
            </a:r>
          </a:p>
          <a:p>
            <a:pPr marL="233363" indent="-233363" eaLnBrk="1" hangingPunct="1">
              <a:buClr>
                <a:srgbClr val="330066"/>
              </a:buClr>
              <a:buSzPct val="115000"/>
            </a:pPr>
            <a:endParaRPr lang="en-US" altLang="en-US" dirty="0" smtClean="0"/>
          </a:p>
          <a:p>
            <a:pPr marL="233363" indent="-233363" eaLnBrk="1" hangingPunct="1">
              <a:buClr>
                <a:srgbClr val="330066"/>
              </a:buClr>
              <a:buSzPct val="115000"/>
            </a:pPr>
            <a:endParaRPr lang="en-US" altLang="en-US" sz="3000" dirty="0" smtClean="0"/>
          </a:p>
          <a:p>
            <a:pPr marL="233363" indent="-233363" eaLnBrk="1" hangingPunct="1">
              <a:buClr>
                <a:srgbClr val="330066"/>
              </a:buClr>
            </a:pPr>
            <a:endParaRPr lang="en-US" altLang="en-US" sz="3000" dirty="0" smtClean="0"/>
          </a:p>
        </p:txBody>
      </p:sp>
    </p:spTree>
    <p:extLst>
      <p:ext uri="{BB962C8B-B14F-4D97-AF65-F5344CB8AC3E}">
        <p14:creationId xmlns:p14="http://schemas.microsoft.com/office/powerpoint/2010/main" val="371228563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txBox="1">
            <a:spLocks/>
          </p:cNvSpPr>
          <p:nvPr/>
        </p:nvSpPr>
        <p:spPr bwMode="auto">
          <a:xfrm>
            <a:off x="381000" y="228600"/>
            <a:ext cx="6705600" cy="838200"/>
          </a:xfrm>
          <a:prstGeom prst="rect">
            <a:avLst/>
          </a:prstGeom>
          <a:noFill/>
          <a:ln w="9525">
            <a:noFill/>
            <a:miter lim="800000"/>
            <a:headEnd/>
            <a:tailEnd/>
          </a:ln>
        </p:spPr>
        <p:txBody>
          <a:bodyPr lIns="0" tIns="45000" rIns="0" bIns="0"/>
          <a:lstStyle/>
          <a:p>
            <a:pPr>
              <a:buSzPct val="45000"/>
              <a:buFont typeface="StarSymbol"/>
              <a:buNone/>
            </a:pPr>
            <a:endParaRPr lang="en-US" altLang="en-US" b="1">
              <a:solidFill>
                <a:srgbClr val="330066"/>
              </a:solidFill>
              <a:latin typeface="Gill Sans MT"/>
              <a:cs typeface="Arial" charset="0"/>
            </a:endParaRPr>
          </a:p>
        </p:txBody>
      </p:sp>
      <p:pic>
        <p:nvPicPr>
          <p:cNvPr id="81923" name="Picture 2"/>
          <p:cNvPicPr>
            <a:picLocks noChangeAspect="1"/>
          </p:cNvPicPr>
          <p:nvPr/>
        </p:nvPicPr>
        <p:blipFill>
          <a:blip r:embed="rId3" cstate="print"/>
          <a:srcRect/>
          <a:stretch>
            <a:fillRect/>
          </a:stretch>
        </p:blipFill>
        <p:spPr bwMode="auto">
          <a:xfrm>
            <a:off x="6172200" y="4191000"/>
            <a:ext cx="2768600" cy="2122488"/>
          </a:xfrm>
          <a:prstGeom prst="rect">
            <a:avLst/>
          </a:prstGeom>
          <a:noFill/>
          <a:ln w="9525">
            <a:noFill/>
            <a:miter lim="800000"/>
            <a:headEnd/>
            <a:tailEnd/>
          </a:ln>
        </p:spPr>
      </p:pic>
      <p:sp>
        <p:nvSpPr>
          <p:cNvPr id="81924" name="Rectangle 2"/>
          <p:cNvSpPr>
            <a:spLocks noChangeArrowheads="1"/>
          </p:cNvSpPr>
          <p:nvPr/>
        </p:nvSpPr>
        <p:spPr bwMode="auto">
          <a:xfrm>
            <a:off x="7277100" y="6248400"/>
            <a:ext cx="1624013" cy="2254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0000" tIns="45000" rIns="90000" bIns="45000">
            <a:spAutoFit/>
          </a:bodyPr>
          <a:lstStyle/>
          <a:p>
            <a:r>
              <a:rPr lang="en-US" altLang="en-US" sz="900">
                <a:solidFill>
                  <a:srgbClr val="000000"/>
                </a:solidFill>
                <a:latin typeface="Corbel" pitchFamily="34" charset="0"/>
                <a:ea typeface="Arial Unicode MS" pitchFamily="34" charset="-128"/>
                <a:cs typeface="Arial Unicode MS" pitchFamily="34" charset="-128"/>
              </a:rPr>
              <a:t>www.breathingtimeyoga.com </a:t>
            </a:r>
          </a:p>
        </p:txBody>
      </p:sp>
      <p:sp>
        <p:nvSpPr>
          <p:cNvPr id="2" name="Title 1"/>
          <p:cNvSpPr>
            <a:spLocks noGrp="1"/>
          </p:cNvSpPr>
          <p:nvPr>
            <p:ph type="title"/>
          </p:nvPr>
        </p:nvSpPr>
        <p:spPr/>
        <p:txBody>
          <a:bodyPr/>
          <a:lstStyle/>
          <a:p>
            <a:r>
              <a:rPr lang="en-US" altLang="en-US" dirty="0">
                <a:ea typeface="Arial Unicode MS" pitchFamily="34" charset="-128"/>
                <a:cs typeface="Arial Unicode MS" pitchFamily="34" charset="-128"/>
              </a:rPr>
              <a:t>Tonic Labyrinthine </a:t>
            </a:r>
            <a:r>
              <a:rPr lang="en-US" altLang="en-US" dirty="0" smtClean="0">
                <a:ea typeface="Arial Unicode MS" pitchFamily="34" charset="-128"/>
                <a:cs typeface="Arial Unicode MS" pitchFamily="34" charset="-128"/>
              </a:rPr>
              <a:t>Reflex</a:t>
            </a:r>
            <a:endParaRPr lang="en-US" dirty="0"/>
          </a:p>
        </p:txBody>
      </p:sp>
      <p:sp>
        <p:nvSpPr>
          <p:cNvPr id="3" name="Content Placeholder 2"/>
          <p:cNvSpPr>
            <a:spLocks noGrp="1"/>
          </p:cNvSpPr>
          <p:nvPr>
            <p:ph sz="quarter" idx="1"/>
          </p:nvPr>
        </p:nvSpPr>
        <p:spPr>
          <a:xfrm>
            <a:off x="457200" y="1524000"/>
            <a:ext cx="8229600" cy="4937760"/>
          </a:xfrm>
        </p:spPr>
        <p:txBody>
          <a:bodyPr>
            <a:normAutofit/>
          </a:bodyPr>
          <a:lstStyle/>
          <a:p>
            <a:pPr marL="182562" indent="0" eaLnBrk="1" fontAlgn="auto" hangingPunct="1">
              <a:lnSpc>
                <a:spcPct val="125000"/>
              </a:lnSpc>
              <a:spcBef>
                <a:spcPts val="0"/>
              </a:spcBef>
              <a:spcAft>
                <a:spcPts val="0"/>
              </a:spcAft>
              <a:buSzPct val="100000"/>
              <a:defRPr/>
            </a:pPr>
            <a:r>
              <a:rPr lang="en-US" altLang="en-US" sz="2700" dirty="0" smtClean="0">
                <a:ea typeface="Arial Unicode MS" pitchFamily="34" charset="-128"/>
                <a:cs typeface="Arial Unicode MS" pitchFamily="34" charset="-128"/>
              </a:rPr>
              <a:t>Change </a:t>
            </a:r>
            <a:r>
              <a:rPr lang="en-US" altLang="en-US" sz="2700" dirty="0">
                <a:ea typeface="Arial Unicode MS" pitchFamily="34" charset="-128"/>
                <a:cs typeface="Arial Unicode MS" pitchFamily="34" charset="-128"/>
              </a:rPr>
              <a:t>in </a:t>
            </a:r>
            <a:r>
              <a:rPr lang="en-US" altLang="en-US" sz="2700" dirty="0" smtClean="0">
                <a:ea typeface="Arial Unicode MS" pitchFamily="34" charset="-128"/>
                <a:cs typeface="Arial Unicode MS" pitchFamily="34" charset="-128"/>
              </a:rPr>
              <a:t>muscle tone </a:t>
            </a:r>
            <a:r>
              <a:rPr lang="en-US" altLang="en-US" sz="2700" dirty="0">
                <a:ea typeface="Arial Unicode MS" pitchFamily="34" charset="-128"/>
                <a:cs typeface="Arial Unicode MS" pitchFamily="34" charset="-128"/>
              </a:rPr>
              <a:t>relative to change in head </a:t>
            </a:r>
            <a:r>
              <a:rPr lang="en-US" altLang="en-US" sz="2700" dirty="0" smtClean="0">
                <a:ea typeface="Arial Unicode MS" pitchFamily="34" charset="-128"/>
                <a:cs typeface="Arial Unicode MS" pitchFamily="34" charset="-128"/>
              </a:rPr>
              <a:t>position to support mastering gravity and gain head and neck control after birth</a:t>
            </a:r>
          </a:p>
          <a:p>
            <a:pPr marL="182562" indent="0" eaLnBrk="1" fontAlgn="auto" hangingPunct="1">
              <a:lnSpc>
                <a:spcPct val="125000"/>
              </a:lnSpc>
              <a:spcBef>
                <a:spcPts val="0"/>
              </a:spcBef>
              <a:spcAft>
                <a:spcPts val="0"/>
              </a:spcAft>
              <a:buSzPct val="100000"/>
              <a:defRPr/>
            </a:pPr>
            <a:endParaRPr lang="en-US" altLang="en-US" sz="2700" dirty="0">
              <a:ea typeface="Arial Unicode MS" pitchFamily="34" charset="-128"/>
              <a:cs typeface="Arial Unicode MS" pitchFamily="34" charset="-128"/>
            </a:endParaRPr>
          </a:p>
          <a:p>
            <a:pPr marL="582612" lvl="1" indent="0">
              <a:lnSpc>
                <a:spcPct val="125000"/>
              </a:lnSpc>
              <a:spcBef>
                <a:spcPts val="0"/>
              </a:spcBef>
              <a:buSzPct val="100000"/>
              <a:buNone/>
              <a:defRPr/>
            </a:pPr>
            <a:endParaRPr lang="en-US" altLang="en-US" sz="2300" dirty="0">
              <a:ea typeface="Arial Unicode MS" pitchFamily="34" charset="-128"/>
              <a:cs typeface="Arial Unicode MS" pitchFamily="34" charset="-128"/>
            </a:endParaRPr>
          </a:p>
          <a:p>
            <a:pPr marL="0" indent="0">
              <a:buSzPct val="100000"/>
              <a:buNone/>
            </a:pPr>
            <a:endParaRPr lang="en-US" dirty="0"/>
          </a:p>
        </p:txBody>
      </p:sp>
      <p:sp>
        <p:nvSpPr>
          <p:cNvPr id="8" name="TextBox 7"/>
          <p:cNvSpPr txBox="1"/>
          <p:nvPr/>
        </p:nvSpPr>
        <p:spPr>
          <a:xfrm>
            <a:off x="609600" y="3352800"/>
            <a:ext cx="6096000" cy="2908489"/>
          </a:xfrm>
          <a:prstGeom prst="rect">
            <a:avLst/>
          </a:prstGeom>
          <a:solidFill>
            <a:schemeClr val="bg1"/>
          </a:solidFill>
          <a:ln>
            <a:solidFill>
              <a:schemeClr val="bg1"/>
            </a:solidFill>
          </a:ln>
        </p:spPr>
        <p:txBody>
          <a:bodyPr wrap="square" rtlCol="0">
            <a:spAutoFit/>
          </a:bodyPr>
          <a:lstStyle/>
          <a:p>
            <a:pPr marL="182562">
              <a:lnSpc>
                <a:spcPct val="125000"/>
              </a:lnSpc>
              <a:buClr>
                <a:schemeClr val="accent2"/>
              </a:buClr>
              <a:buSzPct val="100000"/>
              <a:buFont typeface="Wingdings" pitchFamily="2" charset="2"/>
              <a:buChar char="§"/>
              <a:defRPr/>
            </a:pPr>
            <a:r>
              <a:rPr lang="en-US" altLang="en-US" sz="2400" dirty="0" smtClean="0">
                <a:ea typeface="Arial Unicode MS" pitchFamily="34" charset="-128"/>
                <a:cs typeface="Arial Unicode MS" pitchFamily="34" charset="-128"/>
              </a:rPr>
              <a:t> Aides </a:t>
            </a:r>
            <a:r>
              <a:rPr lang="en-US" altLang="en-US" sz="2400" dirty="0">
                <a:ea typeface="Arial Unicode MS" pitchFamily="34" charset="-128"/>
                <a:cs typeface="Arial Unicode MS" pitchFamily="34" charset="-128"/>
              </a:rPr>
              <a:t>in the development of muscle tone and the </a:t>
            </a:r>
            <a:r>
              <a:rPr lang="en-US" altLang="en-US" sz="2400" dirty="0" err="1">
                <a:ea typeface="Arial Unicode MS" pitchFamily="34" charset="-128"/>
                <a:cs typeface="Arial Unicode MS" pitchFamily="34" charset="-128"/>
              </a:rPr>
              <a:t>proprioceptive</a:t>
            </a:r>
            <a:r>
              <a:rPr lang="en-US" altLang="en-US" sz="2400" dirty="0">
                <a:ea typeface="Arial Unicode MS" pitchFamily="34" charset="-128"/>
                <a:cs typeface="Arial Unicode MS" pitchFamily="34" charset="-128"/>
              </a:rPr>
              <a:t> and vestibular senses</a:t>
            </a:r>
          </a:p>
          <a:p>
            <a:pPr marL="582612" lvl="1" indent="0">
              <a:lnSpc>
                <a:spcPct val="125000"/>
              </a:lnSpc>
              <a:spcBef>
                <a:spcPts val="0"/>
              </a:spcBef>
              <a:buClr>
                <a:schemeClr val="accent2"/>
              </a:buClr>
              <a:buSzPct val="65000"/>
              <a:buFont typeface="Wingdings" pitchFamily="2" charset="2"/>
              <a:buChar char="q"/>
              <a:defRPr/>
            </a:pPr>
            <a:r>
              <a:rPr lang="en-US" altLang="en-US" sz="2000" dirty="0">
                <a:ea typeface="Arial Unicode MS" pitchFamily="34" charset="-128"/>
                <a:cs typeface="Arial Unicode MS" pitchFamily="34" charset="-128"/>
              </a:rPr>
              <a:t>Correct alignment of head with body </a:t>
            </a:r>
          </a:p>
          <a:p>
            <a:pPr marL="582612" lvl="1" indent="0">
              <a:lnSpc>
                <a:spcPct val="125000"/>
              </a:lnSpc>
              <a:spcBef>
                <a:spcPts val="0"/>
              </a:spcBef>
              <a:buClr>
                <a:schemeClr val="accent2"/>
              </a:buClr>
              <a:buSzPct val="65000"/>
              <a:buFont typeface="Wingdings" pitchFamily="2" charset="2"/>
              <a:buChar char="q"/>
              <a:defRPr/>
            </a:pPr>
            <a:r>
              <a:rPr lang="en-US" altLang="en-US" sz="2000" dirty="0">
                <a:ea typeface="Arial Unicode MS" pitchFamily="34" charset="-128"/>
                <a:cs typeface="Arial Unicode MS" pitchFamily="34" charset="-128"/>
              </a:rPr>
              <a:t>Central spatial reference point for integration </a:t>
            </a:r>
          </a:p>
          <a:p>
            <a:endParaRPr lang="en-US" sz="1600" dirty="0" err="1" smtClean="0">
              <a:ln>
                <a:solidFill>
                  <a:schemeClr val="accent1">
                    <a:lumMod val="20000"/>
                    <a:lumOff val="80000"/>
                  </a:schemeClr>
                </a:solidFill>
              </a:ln>
            </a:endParaRPr>
          </a:p>
        </p:txBody>
      </p:sp>
    </p:spTree>
    <p:extLst>
      <p:ext uri="{BB962C8B-B14F-4D97-AF65-F5344CB8AC3E}">
        <p14:creationId xmlns:p14="http://schemas.microsoft.com/office/powerpoint/2010/main" val="145422380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title"/>
          </p:nvPr>
        </p:nvSpPr>
        <p:spPr/>
        <p:txBody>
          <a:bodyPr/>
          <a:lstStyle/>
          <a:p>
            <a:pPr eaLnBrk="1" hangingPunct="1"/>
            <a:r>
              <a:rPr lang="en-US" altLang="en-US" sz="4400" dirty="0" smtClean="0"/>
              <a:t>Tonic </a:t>
            </a:r>
            <a:r>
              <a:rPr lang="en-US" altLang="en-US" dirty="0" smtClean="0"/>
              <a:t>Labyrinthine</a:t>
            </a:r>
          </a:p>
        </p:txBody>
      </p:sp>
      <p:pic>
        <p:nvPicPr>
          <p:cNvPr id="83971" name="Picture 4"/>
          <p:cNvPicPr>
            <a:picLocks noGrp="1" noChangeAspect="1" noChangeArrowheads="1"/>
          </p:cNvPicPr>
          <p:nvPr>
            <p:ph sz="quarter" idx="1"/>
          </p:nvPr>
        </p:nvPicPr>
        <p:blipFill>
          <a:blip r:embed="rId3" cstate="print">
            <a:lum contrast="12000"/>
          </a:blip>
          <a:stretch>
            <a:fillRect/>
          </a:stretch>
        </p:blipFill>
        <p:spPr>
          <a:xfrm>
            <a:off x="4267200" y="1469081"/>
            <a:ext cx="4627398" cy="4704706"/>
          </a:xfrm>
          <a:ln w="57150" cmpd="thickThin">
            <a:solidFill>
              <a:srgbClr val="000000"/>
            </a:solidFill>
          </a:ln>
        </p:spPr>
      </p:pic>
      <p:sp>
        <p:nvSpPr>
          <p:cNvPr id="83970" name="Rectangle 3"/>
          <p:cNvSpPr>
            <a:spLocks noGrp="1"/>
          </p:cNvSpPr>
          <p:nvPr>
            <p:ph type="body" sz="half" idx="4294967295"/>
          </p:nvPr>
        </p:nvSpPr>
        <p:spPr>
          <a:xfrm>
            <a:off x="533400" y="1752600"/>
            <a:ext cx="3352800" cy="4389437"/>
          </a:xfrm>
        </p:spPr>
        <p:txBody>
          <a:bodyPr/>
          <a:lstStyle/>
          <a:p>
            <a:pPr eaLnBrk="1" hangingPunct="1"/>
            <a:r>
              <a:rPr lang="en-US" altLang="en-US" dirty="0" smtClean="0"/>
              <a:t>Front - Back</a:t>
            </a:r>
          </a:p>
          <a:p>
            <a:pPr eaLnBrk="1" hangingPunct="1"/>
            <a:r>
              <a:rPr lang="en-US" altLang="en-US" dirty="0" smtClean="0"/>
              <a:t>Basis for grounding</a:t>
            </a:r>
          </a:p>
        </p:txBody>
      </p:sp>
      <p:pic>
        <p:nvPicPr>
          <p:cNvPr id="5" name="Picture 5" descr="G Yie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581400"/>
            <a:ext cx="3871831"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6679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cs typeface="+mj-cs"/>
              </a:rPr>
              <a:t>Tonic Labyrinthine</a:t>
            </a:r>
          </a:p>
        </p:txBody>
      </p:sp>
      <p:sp>
        <p:nvSpPr>
          <p:cNvPr id="30723" name="Rectangle 3"/>
          <p:cNvSpPr>
            <a:spLocks noGrp="1" noChangeArrowheads="1"/>
          </p:cNvSpPr>
          <p:nvPr>
            <p:ph type="body" idx="1"/>
          </p:nvPr>
        </p:nvSpPr>
        <p:spPr>
          <a:xfrm>
            <a:off x="457200" y="1752600"/>
            <a:ext cx="8229600" cy="3886200"/>
          </a:xfrm>
        </p:spPr>
        <p:txBody>
          <a:bodyPr>
            <a:normAutofit fontScale="92500" lnSpcReduction="10000"/>
          </a:bodyPr>
          <a:lstStyle/>
          <a:p>
            <a:pPr eaLnBrk="1" hangingPunct="1">
              <a:buFont typeface="Wingdings" charset="0"/>
              <a:buChar char="n"/>
              <a:defRPr/>
            </a:pPr>
            <a:r>
              <a:rPr lang="en-US" sz="2800" dirty="0">
                <a:cs typeface="+mn-cs"/>
              </a:rPr>
              <a:t>Emerges at birth (foreground), extension of the head below the level of the spine causes immediate extension of the arms and legs</a:t>
            </a:r>
          </a:p>
          <a:p>
            <a:pPr eaLnBrk="1" hangingPunct="1">
              <a:buFont typeface="Wingdings" charset="0"/>
              <a:buChar char="n"/>
              <a:defRPr/>
            </a:pPr>
            <a:r>
              <a:rPr lang="en-US" sz="2800" dirty="0">
                <a:cs typeface="+mn-cs"/>
              </a:rPr>
              <a:t>Backward movement of head increases extensor tone</a:t>
            </a:r>
          </a:p>
          <a:p>
            <a:pPr eaLnBrk="1" hangingPunct="1">
              <a:buFont typeface="Wingdings" charset="0"/>
              <a:buChar char="n"/>
              <a:defRPr/>
            </a:pPr>
            <a:r>
              <a:rPr lang="en-US" sz="2800" dirty="0">
                <a:cs typeface="+mn-cs"/>
              </a:rPr>
              <a:t>Forward movement of head causes increase in flexor tone</a:t>
            </a:r>
          </a:p>
          <a:p>
            <a:pPr eaLnBrk="1" hangingPunct="1">
              <a:buFont typeface="Wingdings" charset="0"/>
              <a:buChar char="n"/>
              <a:defRPr/>
            </a:pPr>
            <a:r>
              <a:rPr lang="en-US" sz="2800" dirty="0">
                <a:cs typeface="+mn-cs"/>
              </a:rPr>
              <a:t>Developmental Dates (recede to background): </a:t>
            </a:r>
          </a:p>
          <a:p>
            <a:pPr lvl="1" eaLnBrk="1" hangingPunct="1">
              <a:buFont typeface="Wingdings" charset="0"/>
              <a:buChar char="¨"/>
              <a:defRPr/>
            </a:pPr>
            <a:r>
              <a:rPr lang="en-US" sz="2400" dirty="0"/>
              <a:t>Forward integrated by 4 months of age</a:t>
            </a:r>
          </a:p>
          <a:p>
            <a:pPr lvl="1" eaLnBrk="1" hangingPunct="1">
              <a:buFont typeface="Wingdings" charset="0"/>
              <a:buChar char="¨"/>
              <a:defRPr/>
            </a:pPr>
            <a:r>
              <a:rPr lang="en-US" sz="2400" dirty="0"/>
              <a:t>Backward integrated by 3 yrs</a:t>
            </a:r>
          </a:p>
        </p:txBody>
      </p:sp>
    </p:spTree>
    <p:extLst>
      <p:ext uri="{BB962C8B-B14F-4D97-AF65-F5344CB8AC3E}">
        <p14:creationId xmlns:p14="http://schemas.microsoft.com/office/powerpoint/2010/main" val="335486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dirty="0">
                <a:cs typeface="+mj-cs"/>
              </a:rPr>
              <a:t>Tonic Labyrinthine</a:t>
            </a:r>
          </a:p>
        </p:txBody>
      </p:sp>
      <p:sp>
        <p:nvSpPr>
          <p:cNvPr id="31747" name="Rectangle 3"/>
          <p:cNvSpPr>
            <a:spLocks noGrp="1" noChangeArrowheads="1"/>
          </p:cNvSpPr>
          <p:nvPr>
            <p:ph type="body" idx="1"/>
          </p:nvPr>
        </p:nvSpPr>
        <p:spPr>
          <a:xfrm>
            <a:off x="533400" y="1447800"/>
            <a:ext cx="8229600" cy="3886200"/>
          </a:xfrm>
        </p:spPr>
        <p:txBody>
          <a:bodyPr>
            <a:normAutofit fontScale="92500" lnSpcReduction="20000"/>
          </a:bodyPr>
          <a:lstStyle/>
          <a:p>
            <a:pPr eaLnBrk="1" hangingPunct="1">
              <a:buFont typeface="Wingdings" charset="0"/>
              <a:buChar char="n"/>
              <a:defRPr/>
            </a:pPr>
            <a:endParaRPr lang="en-US" sz="3600" dirty="0">
              <a:cs typeface="+mn-cs"/>
            </a:endParaRPr>
          </a:p>
          <a:p>
            <a:pPr eaLnBrk="1" hangingPunct="1">
              <a:buFont typeface="Wingdings" charset="0"/>
              <a:buChar char="n"/>
              <a:defRPr/>
            </a:pPr>
            <a:r>
              <a:rPr lang="en-US" sz="3600" dirty="0">
                <a:cs typeface="+mn-cs"/>
              </a:rPr>
              <a:t>Integrates with vestibular postural </a:t>
            </a:r>
            <a:r>
              <a:rPr lang="en-US" sz="3600" dirty="0" smtClean="0">
                <a:cs typeface="+mn-cs"/>
              </a:rPr>
              <a:t>responses </a:t>
            </a:r>
            <a:r>
              <a:rPr lang="en-US" sz="3600" dirty="0">
                <a:cs typeface="+mn-cs"/>
              </a:rPr>
              <a:t>as you gain control of body in antigravity postures: </a:t>
            </a:r>
          </a:p>
          <a:p>
            <a:pPr lvl="1" eaLnBrk="1" hangingPunct="1">
              <a:buFont typeface="Wingdings" charset="0"/>
              <a:buChar char="¨"/>
              <a:defRPr/>
            </a:pPr>
            <a:r>
              <a:rPr lang="en-US" dirty="0"/>
              <a:t>Prone extension </a:t>
            </a:r>
          </a:p>
          <a:p>
            <a:pPr lvl="1" eaLnBrk="1" hangingPunct="1">
              <a:buFont typeface="Wingdings" charset="0"/>
              <a:buChar char="¨"/>
              <a:defRPr/>
            </a:pPr>
            <a:r>
              <a:rPr lang="en-US" dirty="0"/>
              <a:t>Supine flexion </a:t>
            </a:r>
          </a:p>
          <a:p>
            <a:pPr eaLnBrk="1" hangingPunct="1">
              <a:buFont typeface="Wingdings" charset="0"/>
              <a:buChar char="n"/>
              <a:defRPr/>
            </a:pPr>
            <a:r>
              <a:rPr lang="en-US" sz="3600" dirty="0">
                <a:cs typeface="+mn-cs"/>
              </a:rPr>
              <a:t>As righting (labyrinthine, visual, auditory) emerges and assists in lifting head</a:t>
            </a:r>
          </a:p>
        </p:txBody>
      </p:sp>
    </p:spTree>
    <p:extLst>
      <p:ext uri="{BB962C8B-B14F-4D97-AF65-F5344CB8AC3E}">
        <p14:creationId xmlns:p14="http://schemas.microsoft.com/office/powerpoint/2010/main" val="18969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33400" y="381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eaLnBrk="1" hangingPunct="1"/>
            <a:r>
              <a:rPr lang="en-US" altLang="en-US" dirty="0" smtClean="0"/>
              <a:t>Sensory Integration</a:t>
            </a:r>
          </a:p>
        </p:txBody>
      </p:sp>
      <p:sp>
        <p:nvSpPr>
          <p:cNvPr id="20483" name="Rectangle 3"/>
          <p:cNvSpPr>
            <a:spLocks noGrp="1" noChangeArrowheads="1"/>
          </p:cNvSpPr>
          <p:nvPr>
            <p:ph type="body" sz="half" idx="1"/>
          </p:nvPr>
        </p:nvSpPr>
        <p:spPr bwMode="auto">
          <a:xfrm>
            <a:off x="457200" y="1827213"/>
            <a:ext cx="52578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eaLnBrk="1" hangingPunct="1">
              <a:buFont typeface="Arial" charset="0"/>
              <a:buNone/>
            </a:pPr>
            <a:r>
              <a:rPr lang="en-US" altLang="en-US" sz="2800" dirty="0" smtClean="0"/>
              <a:t>	“Sensory Integration is the neurological process that organizes sensation from one’s own body and from the environment and makes it possible to use the body effectively within the environment...... </a:t>
            </a:r>
          </a:p>
          <a:p>
            <a:pPr algn="r" eaLnBrk="1" hangingPunct="1">
              <a:buFont typeface="Wingdings" pitchFamily="2" charset="2"/>
              <a:buNone/>
            </a:pPr>
            <a:r>
              <a:rPr lang="en-US" altLang="en-US" sz="2000" dirty="0" smtClean="0"/>
              <a:t>Ayres, 1972 (p. 11) </a:t>
            </a:r>
          </a:p>
        </p:txBody>
      </p:sp>
      <p:pic>
        <p:nvPicPr>
          <p:cNvPr id="20484" name="Picture 5" descr="AyresR1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921375" y="1905000"/>
            <a:ext cx="2417763"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881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a:cs typeface="+mj-cs"/>
              </a:rPr>
              <a:t>Tonic Labyrinthine</a:t>
            </a:r>
          </a:p>
        </p:txBody>
      </p:sp>
      <p:sp>
        <p:nvSpPr>
          <p:cNvPr id="32771" name="Rectangle 3"/>
          <p:cNvSpPr>
            <a:spLocks noGrp="1" noChangeArrowheads="1"/>
          </p:cNvSpPr>
          <p:nvPr>
            <p:ph type="body" idx="1"/>
          </p:nvPr>
        </p:nvSpPr>
        <p:spPr>
          <a:xfrm>
            <a:off x="457200" y="1676400"/>
            <a:ext cx="8229600" cy="3886200"/>
          </a:xfrm>
        </p:spPr>
        <p:txBody>
          <a:bodyPr/>
          <a:lstStyle/>
          <a:p>
            <a:pPr eaLnBrk="1" hangingPunct="1">
              <a:buFont typeface="Wingdings" charset="0"/>
              <a:buChar char="n"/>
              <a:defRPr/>
            </a:pPr>
            <a:endParaRPr lang="en-US">
              <a:cs typeface="+mn-cs"/>
            </a:endParaRPr>
          </a:p>
          <a:p>
            <a:pPr eaLnBrk="1" hangingPunct="1">
              <a:buFont typeface="Wingdings" charset="0"/>
              <a:buChar char="n"/>
              <a:defRPr/>
            </a:pPr>
            <a:r>
              <a:rPr lang="en-US" sz="3600">
                <a:cs typeface="+mn-cs"/>
              </a:rPr>
              <a:t>Lack of integration seen in gravitational insecurity, hyper-sensitivity to vestibular input</a:t>
            </a:r>
          </a:p>
          <a:p>
            <a:pPr eaLnBrk="1" hangingPunct="1">
              <a:buFont typeface="Wingdings" charset="0"/>
              <a:buChar char="n"/>
              <a:defRPr/>
            </a:pPr>
            <a:r>
              <a:rPr lang="en-US" sz="3600">
                <a:cs typeface="+mn-cs"/>
              </a:rPr>
              <a:t>Postural ocular disorder</a:t>
            </a:r>
          </a:p>
          <a:p>
            <a:pPr eaLnBrk="1" hangingPunct="1">
              <a:buFont typeface="Wingdings" charset="0"/>
              <a:buChar char="n"/>
              <a:defRPr/>
            </a:pPr>
            <a:r>
              <a:rPr lang="en-US" sz="3600">
                <a:cs typeface="+mn-cs"/>
              </a:rPr>
              <a:t>Balance and audition</a:t>
            </a:r>
          </a:p>
        </p:txBody>
      </p:sp>
    </p:spTree>
    <p:extLst>
      <p:ext uri="{BB962C8B-B14F-4D97-AF65-F5344CB8AC3E}">
        <p14:creationId xmlns:p14="http://schemas.microsoft.com/office/powerpoint/2010/main" val="215246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a:cs typeface="+mj-cs"/>
              </a:rPr>
              <a:t>Tonic Labyrinthine</a:t>
            </a:r>
          </a:p>
        </p:txBody>
      </p:sp>
      <p:sp>
        <p:nvSpPr>
          <p:cNvPr id="34819" name="Rectangle 3"/>
          <p:cNvSpPr>
            <a:spLocks noGrp="1" noChangeArrowheads="1"/>
          </p:cNvSpPr>
          <p:nvPr>
            <p:ph type="body" idx="1"/>
          </p:nvPr>
        </p:nvSpPr>
        <p:spPr>
          <a:xfrm>
            <a:off x="457200" y="1676400"/>
            <a:ext cx="8229600" cy="3886200"/>
          </a:xfrm>
        </p:spPr>
        <p:txBody>
          <a:bodyPr>
            <a:normAutofit/>
          </a:bodyPr>
          <a:lstStyle/>
          <a:p>
            <a:pPr eaLnBrk="1" hangingPunct="1">
              <a:buFont typeface="Wingdings" charset="0"/>
              <a:buChar char="n"/>
              <a:defRPr/>
            </a:pPr>
            <a:r>
              <a:rPr lang="en-US" sz="3600">
                <a:cs typeface="+mn-cs"/>
              </a:rPr>
              <a:t>Assessment</a:t>
            </a:r>
          </a:p>
          <a:p>
            <a:pPr lvl="1" eaLnBrk="1" hangingPunct="1">
              <a:buFont typeface="Wingdings" charset="0"/>
              <a:buChar char="¨"/>
              <a:defRPr/>
            </a:pPr>
            <a:r>
              <a:rPr lang="en-US"/>
              <a:t>Client standing with both feet together  </a:t>
            </a:r>
          </a:p>
          <a:p>
            <a:pPr lvl="1" eaLnBrk="1" hangingPunct="1">
              <a:buFont typeface="Wingdings" charset="0"/>
              <a:buChar char="¨"/>
              <a:defRPr/>
            </a:pPr>
            <a:r>
              <a:rPr lang="en-US"/>
              <a:t>Make sure clients knees are not locked</a:t>
            </a:r>
          </a:p>
          <a:p>
            <a:pPr lvl="1" eaLnBrk="1" hangingPunct="1">
              <a:buFont typeface="Wingdings" charset="0"/>
              <a:buChar char="¨"/>
              <a:defRPr/>
            </a:pPr>
            <a:r>
              <a:rPr lang="en-US"/>
              <a:t>Tilt clients head backwards (up towards ceiling) and have client close eyes </a:t>
            </a:r>
          </a:p>
          <a:p>
            <a:pPr lvl="1" eaLnBrk="1" hangingPunct="1">
              <a:buFont typeface="Wingdings" charset="0"/>
              <a:buChar char="¨"/>
              <a:defRPr/>
            </a:pPr>
            <a:r>
              <a:rPr lang="en-US"/>
              <a:t>Maintain position for 10 seconds </a:t>
            </a:r>
          </a:p>
          <a:p>
            <a:pPr lvl="1" eaLnBrk="1" hangingPunct="1">
              <a:buFont typeface="Wingdings" charset="0"/>
              <a:buChar char="¨"/>
              <a:defRPr/>
            </a:pPr>
            <a:r>
              <a:rPr lang="en-US"/>
              <a:t>Tilt clients head forward (looking towards toes) and have client close eyes</a:t>
            </a:r>
          </a:p>
          <a:p>
            <a:pPr lvl="1" eaLnBrk="1" hangingPunct="1">
              <a:buFont typeface="Wingdings" charset="0"/>
              <a:buChar char="¨"/>
              <a:defRPr/>
            </a:pPr>
            <a:r>
              <a:rPr lang="en-US"/>
              <a:t>Maintain position for 10 seconds</a:t>
            </a:r>
          </a:p>
        </p:txBody>
      </p:sp>
    </p:spTree>
    <p:extLst>
      <p:ext uri="{BB962C8B-B14F-4D97-AF65-F5344CB8AC3E}">
        <p14:creationId xmlns:p14="http://schemas.microsoft.com/office/powerpoint/2010/main" val="220176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dirty="0">
                <a:cs typeface="+mj-cs"/>
              </a:rPr>
              <a:t>Tonic Labyrinthine</a:t>
            </a:r>
          </a:p>
        </p:txBody>
      </p:sp>
      <p:sp>
        <p:nvSpPr>
          <p:cNvPr id="35843" name="Rectangle 3"/>
          <p:cNvSpPr>
            <a:spLocks noGrp="1" noChangeArrowheads="1"/>
          </p:cNvSpPr>
          <p:nvPr>
            <p:ph type="body" idx="1"/>
          </p:nvPr>
        </p:nvSpPr>
        <p:spPr/>
        <p:txBody>
          <a:bodyPr/>
          <a:lstStyle/>
          <a:p>
            <a:pPr eaLnBrk="1" hangingPunct="1">
              <a:defRPr/>
            </a:pPr>
            <a:r>
              <a:rPr lang="en-US" altLang="en-US" sz="4000" smtClean="0">
                <a:ea typeface="ＭＳ Ｐゴシック" pitchFamily="34" charset="-128"/>
              </a:rPr>
              <a:t>Clinical observations</a:t>
            </a:r>
          </a:p>
          <a:p>
            <a:pPr lvl="1">
              <a:defRPr/>
            </a:pPr>
            <a:r>
              <a:rPr lang="en-US" altLang="en-US" smtClean="0">
                <a:ea typeface="ＭＳ Ｐゴシック" pitchFamily="34" charset="-128"/>
              </a:rPr>
              <a:t>Maintain static balance with changes in head position (both forward and backwards) </a:t>
            </a:r>
          </a:p>
          <a:p>
            <a:pPr lvl="1">
              <a:defRPr/>
            </a:pPr>
            <a:r>
              <a:rPr lang="en-US" altLang="en-US" smtClean="0">
                <a:ea typeface="ＭＳ Ｐゴシック" pitchFamily="34" charset="-128"/>
              </a:rPr>
              <a:t>Note any changes in muscle tone </a:t>
            </a:r>
          </a:p>
          <a:p>
            <a:pPr lvl="1">
              <a:defRPr/>
            </a:pPr>
            <a:r>
              <a:rPr lang="en-US" altLang="en-US" smtClean="0">
                <a:ea typeface="ＭＳ Ｐゴシック" pitchFamily="34" charset="-128"/>
              </a:rPr>
              <a:t>Note gripping support surface with toes</a:t>
            </a:r>
          </a:p>
          <a:p>
            <a:pPr lvl="1">
              <a:defRPr/>
            </a:pPr>
            <a:r>
              <a:rPr lang="en-US" altLang="en-US" smtClean="0">
                <a:ea typeface="ＭＳ Ｐゴシック" pitchFamily="34" charset="-128"/>
              </a:rPr>
              <a:t>Note reports of dizziness or nausea </a:t>
            </a:r>
          </a:p>
          <a:p>
            <a:pPr lvl="1">
              <a:defRPr/>
            </a:pPr>
            <a:r>
              <a:rPr lang="en-US" altLang="en-US" smtClean="0">
                <a:ea typeface="ＭＳ Ｐゴシック" pitchFamily="34" charset="-128"/>
              </a:rPr>
              <a:t>Able to maintain vision occluded</a:t>
            </a:r>
          </a:p>
          <a:p>
            <a:pPr lvl="1">
              <a:defRPr/>
            </a:pPr>
            <a:r>
              <a:rPr lang="en-US" altLang="en-US" smtClean="0">
                <a:ea typeface="ＭＳ Ｐゴシック" pitchFamily="34" charset="-128"/>
              </a:rPr>
              <a:t>Observe overall tone with change in head position</a:t>
            </a:r>
          </a:p>
        </p:txBody>
      </p:sp>
    </p:spTree>
    <p:extLst>
      <p:ext uri="{BB962C8B-B14F-4D97-AF65-F5344CB8AC3E}">
        <p14:creationId xmlns:p14="http://schemas.microsoft.com/office/powerpoint/2010/main" val="10045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57200" y="1752600"/>
            <a:ext cx="4724400" cy="4572000"/>
          </a:xfrm>
        </p:spPr>
        <p:txBody>
          <a:bodyPr>
            <a:normAutofit lnSpcReduction="10000"/>
          </a:bodyPr>
          <a:lstStyle/>
          <a:p>
            <a:pPr eaLnBrk="1" hangingPunct="1">
              <a:defRPr/>
            </a:pPr>
            <a:r>
              <a:rPr lang="en-US" altLang="en-US" sz="2400" dirty="0" smtClean="0">
                <a:ea typeface="ＭＳ Ｐゴシック" pitchFamily="34" charset="-128"/>
              </a:rPr>
              <a:t>Full body extension that counterbalances newborn’s total body flexion (phasic)</a:t>
            </a:r>
          </a:p>
          <a:p>
            <a:pPr eaLnBrk="1" hangingPunct="1">
              <a:defRPr/>
            </a:pPr>
            <a:endParaRPr lang="en-US" altLang="en-US" sz="2400" dirty="0" smtClean="0">
              <a:ea typeface="ＭＳ Ｐゴシック" pitchFamily="34" charset="-128"/>
            </a:endParaRPr>
          </a:p>
          <a:p>
            <a:pPr eaLnBrk="1" hangingPunct="1">
              <a:defRPr/>
            </a:pPr>
            <a:r>
              <a:rPr lang="en-US" altLang="en-US" sz="2400" dirty="0" smtClean="0">
                <a:ea typeface="ＭＳ Ｐゴシック" pitchFamily="34" charset="-128"/>
              </a:rPr>
              <a:t>Fully developed by 6 months (foreground), airplane position, at the time that infant starts to rotate on belly in full extension in circle</a:t>
            </a:r>
          </a:p>
          <a:p>
            <a:pPr eaLnBrk="1" hangingPunct="1">
              <a:defRPr/>
            </a:pPr>
            <a:endParaRPr lang="en-US" altLang="en-US" sz="2400" dirty="0" smtClean="0">
              <a:ea typeface="ＭＳ Ｐゴシック" pitchFamily="34" charset="-128"/>
            </a:endParaRPr>
          </a:p>
          <a:p>
            <a:pPr eaLnBrk="1" hangingPunct="1">
              <a:defRPr/>
            </a:pPr>
            <a:r>
              <a:rPr lang="en-US" altLang="en-US" sz="2400" dirty="0" smtClean="0">
                <a:ea typeface="ＭＳ Ｐゴシック" pitchFamily="34" charset="-128"/>
              </a:rPr>
              <a:t>Integrated in the third year of life once a secure and mobile walker (background)</a:t>
            </a:r>
          </a:p>
        </p:txBody>
      </p:sp>
      <p:sp>
        <p:nvSpPr>
          <p:cNvPr id="47106" name="Rectangle 2"/>
          <p:cNvSpPr>
            <a:spLocks noGrp="1" noChangeArrowheads="1"/>
          </p:cNvSpPr>
          <p:nvPr>
            <p:ph type="title"/>
          </p:nvPr>
        </p:nvSpPr>
        <p:spPr/>
        <p:txBody>
          <a:bodyPr/>
          <a:lstStyle/>
          <a:p>
            <a:pPr eaLnBrk="1" hangingPunct="1">
              <a:defRPr/>
            </a:pPr>
            <a:r>
              <a:rPr lang="en-US">
                <a:cs typeface="+mj-cs"/>
              </a:rPr>
              <a:t>Landau</a:t>
            </a:r>
          </a:p>
        </p:txBody>
      </p:sp>
      <p:pic>
        <p:nvPicPr>
          <p:cNvPr id="4" name="Picture 2" descr="Image result for baby land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447800"/>
            <a:ext cx="351109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Vital Links\Images\Theraputic-Resources-Final-Selects\TheraputicResources_NMahon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634" y="3962400"/>
            <a:ext cx="365740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Assessment, after age three, should be able to lift head and chest in prone without a significant influence of extensor tone throughout the trunk </a:t>
            </a:r>
          </a:p>
          <a:p>
            <a:r>
              <a:rPr lang="en-US" dirty="0" err="1" smtClean="0"/>
              <a:t>Proprioceptive</a:t>
            </a:r>
            <a:r>
              <a:rPr lang="en-US" dirty="0" smtClean="0"/>
              <a:t> neuromuscular facilitation</a:t>
            </a:r>
          </a:p>
          <a:p>
            <a:pPr lvl="1"/>
            <a:r>
              <a:rPr lang="en-US" dirty="0" smtClean="0"/>
              <a:t>Able to assume pivot prone position and hold 20 seconds </a:t>
            </a:r>
          </a:p>
          <a:p>
            <a:pPr lvl="1"/>
            <a:r>
              <a:rPr lang="en-US" dirty="0" smtClean="0"/>
              <a:t>Able to lift head, chest, and upper extremities without significant influence of extensor tone </a:t>
            </a:r>
          </a:p>
          <a:p>
            <a:r>
              <a:rPr lang="en-US" dirty="0" smtClean="0"/>
              <a:t>Key hallmark for vertical alignment in standing</a:t>
            </a:r>
            <a:endParaRPr lang="en-US" dirty="0"/>
          </a:p>
        </p:txBody>
      </p:sp>
      <p:sp>
        <p:nvSpPr>
          <p:cNvPr id="3" name="Title 2"/>
          <p:cNvSpPr>
            <a:spLocks noGrp="1"/>
          </p:cNvSpPr>
          <p:nvPr>
            <p:ph type="title"/>
          </p:nvPr>
        </p:nvSpPr>
        <p:spPr/>
        <p:txBody>
          <a:bodyPr/>
          <a:lstStyle/>
          <a:p>
            <a:r>
              <a:rPr lang="en-US" dirty="0" smtClean="0"/>
              <a:t>Landau </a:t>
            </a:r>
            <a:endParaRPr lang="en-US" dirty="0"/>
          </a:p>
        </p:txBody>
      </p:sp>
    </p:spTree>
    <p:extLst>
      <p:ext uri="{BB962C8B-B14F-4D97-AF65-F5344CB8AC3E}">
        <p14:creationId xmlns:p14="http://schemas.microsoft.com/office/powerpoint/2010/main" val="120226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Assessment: </a:t>
            </a:r>
          </a:p>
          <a:p>
            <a:pPr lvl="1"/>
            <a:r>
              <a:rPr lang="en-US" dirty="0" smtClean="0"/>
              <a:t>Prone on ball, lift full body and balance </a:t>
            </a:r>
          </a:p>
          <a:p>
            <a:pPr lvl="1"/>
            <a:r>
              <a:rPr lang="en-US" dirty="0" smtClean="0"/>
              <a:t>Prone on ball, lift only head, chest, and extremities </a:t>
            </a:r>
          </a:p>
          <a:p>
            <a:pPr lvl="1"/>
            <a:r>
              <a:rPr lang="en-US" dirty="0" smtClean="0"/>
              <a:t>Examine qualities of extensor tone in both positions </a:t>
            </a:r>
          </a:p>
        </p:txBody>
      </p:sp>
      <p:sp>
        <p:nvSpPr>
          <p:cNvPr id="3" name="Title 2"/>
          <p:cNvSpPr>
            <a:spLocks noGrp="1"/>
          </p:cNvSpPr>
          <p:nvPr>
            <p:ph type="title"/>
          </p:nvPr>
        </p:nvSpPr>
        <p:spPr/>
        <p:txBody>
          <a:bodyPr/>
          <a:lstStyle/>
          <a:p>
            <a:r>
              <a:rPr lang="en-US" dirty="0" smtClean="0"/>
              <a:t>Landau</a:t>
            </a:r>
            <a:endParaRPr lang="en-US" dirty="0"/>
          </a:p>
        </p:txBody>
      </p:sp>
    </p:spTree>
    <p:extLst>
      <p:ext uri="{BB962C8B-B14F-4D97-AF65-F5344CB8AC3E}">
        <p14:creationId xmlns:p14="http://schemas.microsoft.com/office/powerpoint/2010/main" val="212886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9418"/>
            <a:ext cx="4495800" cy="4525963"/>
          </a:xfrm>
        </p:spPr>
        <p:txBody>
          <a:bodyPr rtlCol="0">
            <a:normAutofit lnSpcReduction="10000"/>
          </a:bodyPr>
          <a:lstStyle/>
          <a:p>
            <a:pPr fontAlgn="auto">
              <a:spcAft>
                <a:spcPts val="0"/>
              </a:spcAft>
              <a:defRPr/>
            </a:pPr>
            <a:r>
              <a:rPr lang="en-US" dirty="0" smtClean="0"/>
              <a:t>What is the core? </a:t>
            </a:r>
          </a:p>
          <a:p>
            <a:pPr lvl="1" fontAlgn="auto">
              <a:spcAft>
                <a:spcPts val="0"/>
              </a:spcAft>
              <a:defRPr/>
            </a:pPr>
            <a:r>
              <a:rPr lang="en-US" dirty="0" smtClean="0"/>
              <a:t>Deep postural muscles necessary for anti-gravity postural control</a:t>
            </a:r>
          </a:p>
          <a:p>
            <a:pPr lvl="1" fontAlgn="auto">
              <a:spcAft>
                <a:spcPts val="0"/>
              </a:spcAft>
              <a:defRPr/>
            </a:pPr>
            <a:endParaRPr lang="en-US" dirty="0" smtClean="0"/>
          </a:p>
          <a:p>
            <a:pPr lvl="1" fontAlgn="auto">
              <a:spcAft>
                <a:spcPts val="0"/>
              </a:spcAft>
              <a:defRPr/>
            </a:pPr>
            <a:r>
              <a:rPr lang="en-US" dirty="0" smtClean="0"/>
              <a:t>Activation of the inner core (anchors all other postural muscles): </a:t>
            </a:r>
          </a:p>
          <a:p>
            <a:pPr lvl="2" fontAlgn="auto">
              <a:spcAft>
                <a:spcPts val="0"/>
              </a:spcAft>
              <a:defRPr/>
            </a:pPr>
            <a:r>
              <a:rPr lang="en-US" dirty="0" smtClean="0"/>
              <a:t>Respiratory Diaphragm </a:t>
            </a:r>
          </a:p>
          <a:p>
            <a:pPr lvl="2" fontAlgn="auto">
              <a:spcAft>
                <a:spcPts val="0"/>
              </a:spcAft>
              <a:defRPr/>
            </a:pPr>
            <a:r>
              <a:rPr lang="en-US" dirty="0" smtClean="0"/>
              <a:t>Transverse </a:t>
            </a:r>
            <a:r>
              <a:rPr lang="en-US" dirty="0" err="1" smtClean="0"/>
              <a:t>Abdominus</a:t>
            </a:r>
            <a:r>
              <a:rPr lang="en-US" dirty="0" smtClean="0"/>
              <a:t> </a:t>
            </a:r>
          </a:p>
          <a:p>
            <a:pPr lvl="2" fontAlgn="auto">
              <a:spcAft>
                <a:spcPts val="0"/>
              </a:spcAft>
              <a:defRPr/>
            </a:pPr>
            <a:r>
              <a:rPr lang="en-US" dirty="0" smtClean="0"/>
              <a:t>Pelvic Floor </a:t>
            </a:r>
          </a:p>
          <a:p>
            <a:pPr lvl="2" fontAlgn="auto">
              <a:spcAft>
                <a:spcPts val="0"/>
              </a:spcAft>
              <a:defRPr/>
            </a:pPr>
            <a:r>
              <a:rPr lang="en-US" dirty="0" err="1" smtClean="0"/>
              <a:t>Multifidus</a:t>
            </a:r>
            <a:r>
              <a:rPr lang="en-US" dirty="0" smtClean="0"/>
              <a:t> </a:t>
            </a:r>
          </a:p>
          <a:p>
            <a:pPr lvl="1" fontAlgn="auto">
              <a:spcAft>
                <a:spcPts val="0"/>
              </a:spcAft>
              <a:defRPr/>
            </a:pPr>
            <a:endParaRPr lang="en-US" dirty="0"/>
          </a:p>
        </p:txBody>
      </p:sp>
      <p:sp>
        <p:nvSpPr>
          <p:cNvPr id="30722" name="Title 1"/>
          <p:cNvSpPr>
            <a:spLocks noGrp="1"/>
          </p:cNvSpPr>
          <p:nvPr>
            <p:ph type="title"/>
          </p:nvPr>
        </p:nvSpPr>
        <p:spPr>
          <a:xfrm>
            <a:off x="628650" y="365125"/>
            <a:ext cx="7886700" cy="1325563"/>
          </a:xfrm>
        </p:spPr>
        <p:txBody>
          <a:bodyPr>
            <a:normAutofit fontScale="90000"/>
          </a:bodyPr>
          <a:lstStyle/>
          <a:p>
            <a:r>
              <a:rPr lang="en-US" dirty="0" smtClean="0">
                <a:cs typeface="Arial" charset="0"/>
              </a:rPr>
              <a:t>Assessment of Core Activation</a:t>
            </a:r>
          </a:p>
        </p:txBody>
      </p:sp>
      <p:pic>
        <p:nvPicPr>
          <p:cNvPr id="30723" name="Picture 6" descr="http://bretcontreras.com/wp-content/uploads/inner-core-300x269.jpg"/>
          <p:cNvPicPr>
            <a:picLocks noChangeAspect="1" noChangeArrowheads="1"/>
          </p:cNvPicPr>
          <p:nvPr/>
        </p:nvPicPr>
        <p:blipFill>
          <a:blip r:embed="rId3"/>
          <a:srcRect/>
          <a:stretch>
            <a:fillRect/>
          </a:stretch>
        </p:blipFill>
        <p:spPr bwMode="auto">
          <a:xfrm>
            <a:off x="6400800" y="3962400"/>
            <a:ext cx="2595563" cy="2327275"/>
          </a:xfrm>
          <a:prstGeom prst="rect">
            <a:avLst/>
          </a:prstGeom>
          <a:noFill/>
          <a:ln w="9525">
            <a:noFill/>
            <a:miter lim="800000"/>
            <a:headEnd/>
            <a:tailEnd/>
          </a:ln>
        </p:spPr>
      </p:pic>
      <p:sp>
        <p:nvSpPr>
          <p:cNvPr id="30724" name="TextBox 5"/>
          <p:cNvSpPr txBox="1">
            <a:spLocks noChangeArrowheads="1"/>
          </p:cNvSpPr>
          <p:nvPr/>
        </p:nvSpPr>
        <p:spPr bwMode="auto">
          <a:xfrm>
            <a:off x="6784975" y="6399213"/>
            <a:ext cx="1828800" cy="246062"/>
          </a:xfrm>
          <a:prstGeom prst="rect">
            <a:avLst/>
          </a:prstGeom>
          <a:noFill/>
          <a:ln w="9525">
            <a:noFill/>
            <a:miter lim="800000"/>
            <a:headEnd/>
            <a:tailEnd/>
          </a:ln>
        </p:spPr>
        <p:txBody>
          <a:bodyPr>
            <a:spAutoFit/>
          </a:bodyPr>
          <a:lstStyle/>
          <a:p>
            <a:pPr algn="ctr"/>
            <a:r>
              <a:rPr lang="en-US" altLang="en-US" sz="1000">
                <a:solidFill>
                  <a:srgbClr val="242852"/>
                </a:solidFill>
                <a:ea typeface="MS PGothic"/>
                <a:cs typeface="MS PGothic"/>
              </a:rPr>
              <a:t>bretcontreras.com</a:t>
            </a:r>
          </a:p>
        </p:txBody>
      </p:sp>
      <p:pic>
        <p:nvPicPr>
          <p:cNvPr id="30725" name="Picture 8" descr="http://enabledkids.ca/wp-content/uploads/child-standing-199x300.jpg"/>
          <p:cNvPicPr>
            <a:picLocks noChangeAspect="1" noChangeArrowheads="1"/>
          </p:cNvPicPr>
          <p:nvPr/>
        </p:nvPicPr>
        <p:blipFill>
          <a:blip r:embed="rId4"/>
          <a:srcRect/>
          <a:stretch>
            <a:fillRect/>
          </a:stretch>
        </p:blipFill>
        <p:spPr bwMode="auto">
          <a:xfrm>
            <a:off x="4800600" y="1752600"/>
            <a:ext cx="1895475" cy="2857500"/>
          </a:xfrm>
          <a:prstGeom prst="rect">
            <a:avLst/>
          </a:prstGeom>
          <a:noFill/>
          <a:ln w="9525">
            <a:noFill/>
            <a:miter lim="800000"/>
            <a:headEnd/>
            <a:tailEnd/>
          </a:ln>
        </p:spPr>
      </p:pic>
      <p:sp>
        <p:nvSpPr>
          <p:cNvPr id="8" name="Oval 7"/>
          <p:cNvSpPr/>
          <p:nvPr/>
        </p:nvSpPr>
        <p:spPr>
          <a:xfrm>
            <a:off x="5410200" y="3048000"/>
            <a:ext cx="838200" cy="609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0" name="Straight Arrow Connector 9"/>
          <p:cNvCxnSpPr/>
          <p:nvPr/>
        </p:nvCxnSpPr>
        <p:spPr>
          <a:xfrm>
            <a:off x="6172200" y="3657600"/>
            <a:ext cx="914400" cy="1371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28" name="Rectangle 11"/>
          <p:cNvSpPr>
            <a:spLocks noChangeArrowheads="1"/>
          </p:cNvSpPr>
          <p:nvPr/>
        </p:nvSpPr>
        <p:spPr bwMode="auto">
          <a:xfrm>
            <a:off x="5280025" y="4495800"/>
            <a:ext cx="1098550" cy="369888"/>
          </a:xfrm>
          <a:prstGeom prst="rect">
            <a:avLst/>
          </a:prstGeom>
          <a:noFill/>
          <a:ln w="9525">
            <a:noFill/>
            <a:miter lim="800000"/>
            <a:headEnd/>
            <a:tailEnd/>
          </a:ln>
        </p:spPr>
        <p:txBody>
          <a:bodyPr wrap="none">
            <a:spAutoFit/>
          </a:bodyPr>
          <a:lstStyle/>
          <a:p>
            <a:r>
              <a:rPr lang="en-US" altLang="en-US" sz="1000">
                <a:solidFill>
                  <a:srgbClr val="242852"/>
                </a:solidFill>
                <a:ea typeface="MS PGothic"/>
                <a:cs typeface="MS PGothic"/>
              </a:rPr>
              <a:t>enabledkids.ca</a:t>
            </a:r>
            <a:r>
              <a:rPr lang="en-US" altLang="en-US">
                <a:solidFill>
                  <a:srgbClr val="242852"/>
                </a:solidFill>
                <a:ea typeface="MS PGothic"/>
                <a:cs typeface="MS PGothic"/>
              </a:rPr>
              <a:t> </a:t>
            </a:r>
          </a:p>
        </p:txBody>
      </p:sp>
    </p:spTree>
    <p:extLst>
      <p:ext uri="{BB962C8B-B14F-4D97-AF65-F5344CB8AC3E}">
        <p14:creationId xmlns:p14="http://schemas.microsoft.com/office/powerpoint/2010/main" val="274978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p:txBody>
          <a:bodyPr/>
          <a:lstStyle/>
          <a:p>
            <a:r>
              <a:rPr lang="en-US" dirty="0" smtClean="0"/>
              <a:t>Post Moro Assessment</a:t>
            </a:r>
            <a:endParaRPr lang="en-US" dirty="0"/>
          </a:p>
        </p:txBody>
      </p:sp>
      <p:sp>
        <p:nvSpPr>
          <p:cNvPr id="5" name="Text Placeholder 4"/>
          <p:cNvSpPr>
            <a:spLocks noGrp="1"/>
          </p:cNvSpPr>
          <p:nvPr>
            <p:ph type="body" idx="1"/>
          </p:nvPr>
        </p:nvSpPr>
        <p:spPr/>
        <p:txBody>
          <a:bodyPr>
            <a:normAutofit/>
          </a:bodyPr>
          <a:lstStyle/>
          <a:p>
            <a:r>
              <a:rPr lang="en-US" dirty="0" smtClean="0"/>
              <a:t>Pre Moro Assessment	</a:t>
            </a:r>
            <a:endParaRPr lang="en-US" dirty="0"/>
          </a:p>
        </p:txBody>
      </p:sp>
      <p:sp>
        <p:nvSpPr>
          <p:cNvPr id="6" name="Title 5"/>
          <p:cNvSpPr>
            <a:spLocks noGrp="1"/>
          </p:cNvSpPr>
          <p:nvPr>
            <p:ph type="title"/>
          </p:nvPr>
        </p:nvSpPr>
        <p:spPr/>
        <p:txBody>
          <a:bodyPr>
            <a:normAutofit fontScale="90000"/>
          </a:bodyPr>
          <a:lstStyle/>
          <a:p>
            <a:r>
              <a:rPr lang="en-US" dirty="0" smtClean="0"/>
              <a:t>Assessment of Core Activation</a:t>
            </a:r>
            <a:endParaRPr lang="en-US" dirty="0"/>
          </a:p>
        </p:txBody>
      </p:sp>
      <p:pic>
        <p:nvPicPr>
          <p:cNvPr id="7" name="Picture 6"/>
          <p:cNvPicPr/>
          <p:nvPr/>
        </p:nvPicPr>
        <p:blipFill rotWithShape="1">
          <a:blip r:embed="rId2"/>
          <a:srcRect l="15082" t="35241" r="22635" b="12793"/>
          <a:stretch/>
        </p:blipFill>
        <p:spPr bwMode="auto">
          <a:xfrm>
            <a:off x="4876800" y="3269202"/>
            <a:ext cx="3695700" cy="165735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23450" t="34989" r="23348" b="26542"/>
          <a:stretch/>
        </p:blipFill>
        <p:spPr bwMode="auto">
          <a:xfrm>
            <a:off x="514350" y="3351228"/>
            <a:ext cx="4210050" cy="14932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447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p:txBody>
          <a:bodyPr/>
          <a:lstStyle/>
          <a:p>
            <a:endParaRPr lang="en-US"/>
          </a:p>
        </p:txBody>
      </p:sp>
      <p:sp>
        <p:nvSpPr>
          <p:cNvPr id="5" name="Text Placeholder 4"/>
          <p:cNvSpPr>
            <a:spLocks noGrp="1"/>
          </p:cNvSpPr>
          <p:nvPr>
            <p:ph type="body" idx="1"/>
          </p:nvPr>
        </p:nvSpPr>
        <p:spPr/>
        <p:txBody>
          <a:bodyPr/>
          <a:lstStyle/>
          <a:p>
            <a:endParaRPr lang="en-US" dirty="0"/>
          </a:p>
        </p:txBody>
      </p:sp>
      <p:sp>
        <p:nvSpPr>
          <p:cNvPr id="6" name="Title 5"/>
          <p:cNvSpPr>
            <a:spLocks noGrp="1"/>
          </p:cNvSpPr>
          <p:nvPr>
            <p:ph type="title"/>
          </p:nvPr>
        </p:nvSpPr>
        <p:spPr/>
        <p:txBody>
          <a:bodyPr>
            <a:normAutofit fontScale="90000"/>
          </a:bodyPr>
          <a:lstStyle/>
          <a:p>
            <a:r>
              <a:rPr lang="en-US" dirty="0" smtClean="0"/>
              <a:t>Assessment of Core Activation</a:t>
            </a:r>
            <a:endParaRPr lang="en-US" dirty="0"/>
          </a:p>
        </p:txBody>
      </p:sp>
      <p:pic>
        <p:nvPicPr>
          <p:cNvPr id="7" name="Picture 6"/>
          <p:cNvPicPr/>
          <p:nvPr/>
        </p:nvPicPr>
        <p:blipFill rotWithShape="1">
          <a:blip r:embed="rId2"/>
          <a:srcRect l="39149" t="5378" r="30506" b="5009"/>
          <a:stretch/>
        </p:blipFill>
        <p:spPr bwMode="auto">
          <a:xfrm>
            <a:off x="1447799" y="2624462"/>
            <a:ext cx="1800225" cy="28575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6717" t="17079" r="18617" b="20615"/>
          <a:stretch/>
        </p:blipFill>
        <p:spPr bwMode="auto">
          <a:xfrm>
            <a:off x="4724401" y="2872112"/>
            <a:ext cx="3581400" cy="2362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252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Thank you! </a:t>
            </a:r>
          </a:p>
          <a:p>
            <a:r>
              <a:rPr lang="en-US" dirty="0" smtClean="0"/>
              <a:t>Next lecture moving from assessment to treatment principles</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26601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Understanding how a child is processing </a:t>
            </a:r>
            <a:r>
              <a:rPr lang="en-US" dirty="0"/>
              <a:t>information about his/her world provides important insight into the child’s learning</a:t>
            </a:r>
          </a:p>
          <a:p>
            <a:r>
              <a:rPr lang="en-US" dirty="0" smtClean="0"/>
              <a:t>Internal </a:t>
            </a:r>
            <a:r>
              <a:rPr lang="en-US" dirty="0"/>
              <a:t>information comes from the </a:t>
            </a:r>
            <a:r>
              <a:rPr lang="en-US" dirty="0" smtClean="0"/>
              <a:t>bodily </a:t>
            </a:r>
            <a:r>
              <a:rPr lang="en-US" dirty="0"/>
              <a:t>processes and sensations; and external information includes all the sights, sounds and </a:t>
            </a:r>
            <a:r>
              <a:rPr lang="en-US" dirty="0" smtClean="0"/>
              <a:t>experiences that happen in environment</a:t>
            </a:r>
            <a:endParaRPr lang="en-US" dirty="0"/>
          </a:p>
        </p:txBody>
      </p:sp>
      <p:sp>
        <p:nvSpPr>
          <p:cNvPr id="5" name="Title 4"/>
          <p:cNvSpPr>
            <a:spLocks noGrp="1"/>
          </p:cNvSpPr>
          <p:nvPr>
            <p:ph type="title"/>
          </p:nvPr>
        </p:nvSpPr>
        <p:spPr/>
        <p:txBody>
          <a:bodyPr/>
          <a:lstStyle/>
          <a:p>
            <a:r>
              <a:rPr lang="en-US" dirty="0" smtClean="0"/>
              <a:t>Sensory Integration</a:t>
            </a:r>
            <a:endParaRPr lang="en-US" dirty="0"/>
          </a:p>
        </p:txBody>
      </p:sp>
    </p:spTree>
    <p:extLst>
      <p:ext uri="{BB962C8B-B14F-4D97-AF65-F5344CB8AC3E}">
        <p14:creationId xmlns:p14="http://schemas.microsoft.com/office/powerpoint/2010/main" val="298586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bwMode="auto">
          <a:xfrm>
            <a:off x="628650" y="1825625"/>
            <a:ext cx="8058150" cy="388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spcBef>
                <a:spcPct val="0"/>
              </a:spcBef>
              <a:spcAft>
                <a:spcPts val="1200"/>
              </a:spcAft>
            </a:pPr>
            <a:r>
              <a:rPr lang="en-US" altLang="en-US" sz="2800" dirty="0" smtClean="0"/>
              <a:t>Sensory integration is necessary for development, flexibility, and participation</a:t>
            </a:r>
          </a:p>
          <a:p>
            <a:pPr eaLnBrk="1" hangingPunct="1">
              <a:spcBef>
                <a:spcPct val="0"/>
              </a:spcBef>
              <a:spcAft>
                <a:spcPts val="1200"/>
              </a:spcAft>
            </a:pPr>
            <a:r>
              <a:rPr lang="en-US" altLang="en-US" sz="2800" dirty="0" smtClean="0"/>
              <a:t>Experience changes the structure, function and organization of the brain</a:t>
            </a:r>
          </a:p>
          <a:p>
            <a:pPr eaLnBrk="1" hangingPunct="1">
              <a:spcBef>
                <a:spcPct val="0"/>
              </a:spcBef>
              <a:spcAft>
                <a:spcPts val="1200"/>
              </a:spcAft>
            </a:pPr>
            <a:r>
              <a:rPr lang="en-US" altLang="en-US" sz="2800" dirty="0" smtClean="0"/>
              <a:t>Active engagement in sensory experience produces an adaptive response</a:t>
            </a:r>
          </a:p>
          <a:p>
            <a:pPr lvl="1">
              <a:spcBef>
                <a:spcPct val="0"/>
              </a:spcBef>
              <a:spcAft>
                <a:spcPts val="1200"/>
              </a:spcAft>
            </a:pPr>
            <a:r>
              <a:rPr lang="en-US" altLang="en-US" sz="2400" dirty="0" smtClean="0"/>
              <a:t>Adaptive response: higher level skill/response than previously demonstrated</a:t>
            </a:r>
          </a:p>
          <a:p>
            <a:pPr eaLnBrk="1" hangingPunct="1">
              <a:spcBef>
                <a:spcPct val="0"/>
              </a:spcBef>
              <a:spcAft>
                <a:spcPts val="1200"/>
              </a:spcAft>
            </a:pPr>
            <a:r>
              <a:rPr lang="en-US" altLang="en-US" sz="2800" dirty="0" smtClean="0"/>
              <a:t>Adaptive responses to sensation optimize overall performance and development</a:t>
            </a:r>
          </a:p>
        </p:txBody>
      </p:sp>
      <p:sp>
        <p:nvSpPr>
          <p:cNvPr id="61442" name="Rectangle 2"/>
          <p:cNvSpPr>
            <a:spLocks noGrp="1" noChangeArrowheads="1"/>
          </p:cNvSpPr>
          <p:nvPr>
            <p:ph type="title"/>
          </p:nvPr>
        </p:nvSpPr>
        <p:spPr>
          <a:xfrm>
            <a:off x="609600" y="381000"/>
            <a:ext cx="8229600" cy="1143000"/>
          </a:xfrm>
        </p:spPr>
        <p:txBody>
          <a:bodyPr/>
          <a:lstStyle/>
          <a:p>
            <a:pPr eaLnBrk="1" hangingPunct="1">
              <a:defRPr/>
            </a:pPr>
            <a:r>
              <a:rPr lang="en-US" dirty="0" smtClean="0">
                <a:latin typeface="+mn-lt"/>
              </a:rPr>
              <a:t>Key Components of Change </a:t>
            </a:r>
          </a:p>
        </p:txBody>
      </p:sp>
    </p:spTree>
    <p:extLst>
      <p:ext uri="{BB962C8B-B14F-4D97-AF65-F5344CB8AC3E}">
        <p14:creationId xmlns:p14="http://schemas.microsoft.com/office/powerpoint/2010/main" val="120527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Gain insight into how individual is </a:t>
            </a:r>
            <a:r>
              <a:rPr lang="en-US" i="1" dirty="0" smtClean="0"/>
              <a:t>processing and responding to sensation </a:t>
            </a:r>
            <a:r>
              <a:rPr lang="en-US" dirty="0" smtClean="0"/>
              <a:t>from self and environment</a:t>
            </a:r>
          </a:p>
          <a:p>
            <a:endParaRPr lang="en-US" dirty="0" smtClean="0"/>
          </a:p>
          <a:p>
            <a:r>
              <a:rPr lang="en-US" dirty="0" smtClean="0"/>
              <a:t>Examine </a:t>
            </a:r>
            <a:r>
              <a:rPr lang="en-US" i="1" dirty="0" smtClean="0"/>
              <a:t>developmental sequence</a:t>
            </a:r>
          </a:p>
          <a:p>
            <a:pPr lvl="1"/>
            <a:r>
              <a:rPr lang="en-US" dirty="0" smtClean="0"/>
              <a:t>Primary </a:t>
            </a:r>
            <a:r>
              <a:rPr lang="en-US" dirty="0"/>
              <a:t>m</a:t>
            </a:r>
            <a:r>
              <a:rPr lang="en-US" dirty="0" smtClean="0"/>
              <a:t>ovement </a:t>
            </a:r>
            <a:r>
              <a:rPr lang="en-US" dirty="0"/>
              <a:t>p</a:t>
            </a:r>
            <a:r>
              <a:rPr lang="en-US" dirty="0" smtClean="0"/>
              <a:t>atterns  </a:t>
            </a:r>
          </a:p>
          <a:p>
            <a:pPr lvl="1"/>
            <a:endParaRPr lang="en-US" dirty="0" smtClean="0"/>
          </a:p>
          <a:p>
            <a:r>
              <a:rPr lang="en-US" dirty="0" smtClean="0"/>
              <a:t>Assess resulting </a:t>
            </a:r>
            <a:r>
              <a:rPr lang="en-US" i="1" dirty="0" smtClean="0"/>
              <a:t>impact on functional participation </a:t>
            </a:r>
            <a:r>
              <a:rPr lang="en-US" dirty="0" smtClean="0"/>
              <a:t>limitations</a:t>
            </a:r>
          </a:p>
          <a:p>
            <a:pPr lvl="1"/>
            <a:r>
              <a:rPr lang="en-US" dirty="0" smtClean="0"/>
              <a:t>Used to set client specific goals</a:t>
            </a:r>
          </a:p>
        </p:txBody>
      </p:sp>
      <p:sp>
        <p:nvSpPr>
          <p:cNvPr id="3" name="Title 2"/>
          <p:cNvSpPr>
            <a:spLocks noGrp="1"/>
          </p:cNvSpPr>
          <p:nvPr>
            <p:ph type="title"/>
          </p:nvPr>
        </p:nvSpPr>
        <p:spPr/>
        <p:txBody>
          <a:bodyPr>
            <a:normAutofit fontScale="90000"/>
          </a:bodyPr>
          <a:lstStyle/>
          <a:p>
            <a:r>
              <a:rPr lang="en-US" dirty="0" smtClean="0"/>
              <a:t>Assessing Contributing Factors</a:t>
            </a:r>
            <a:endParaRPr lang="en-US" dirty="0"/>
          </a:p>
        </p:txBody>
      </p:sp>
    </p:spTree>
    <p:extLst>
      <p:ext uri="{BB962C8B-B14F-4D97-AF65-F5344CB8AC3E}">
        <p14:creationId xmlns:p14="http://schemas.microsoft.com/office/powerpoint/2010/main" val="187141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Motor History</a:t>
            </a:r>
            <a:endParaRPr lang="en-US" dirty="0"/>
          </a:p>
        </p:txBody>
      </p:sp>
      <p:sp>
        <p:nvSpPr>
          <p:cNvPr id="3" name="Content Placeholder 2"/>
          <p:cNvSpPr>
            <a:spLocks noGrp="1"/>
          </p:cNvSpPr>
          <p:nvPr>
            <p:ph idx="1"/>
          </p:nvPr>
        </p:nvSpPr>
        <p:spPr>
          <a:xfrm>
            <a:off x="533400" y="1524000"/>
            <a:ext cx="8229600" cy="4525963"/>
          </a:xfrm>
        </p:spPr>
        <p:txBody>
          <a:bodyPr>
            <a:normAutofit lnSpcReduction="10000"/>
          </a:bodyPr>
          <a:lstStyle/>
          <a:p>
            <a:r>
              <a:rPr lang="en-US" dirty="0" smtClean="0"/>
              <a:t>Looks at how one responds to sensation across all senses the impact on daily life</a:t>
            </a:r>
          </a:p>
          <a:p>
            <a:pPr lvl="2"/>
            <a:r>
              <a:rPr lang="en-US" dirty="0" smtClean="0"/>
              <a:t>Tactile</a:t>
            </a:r>
          </a:p>
          <a:p>
            <a:pPr lvl="2"/>
            <a:r>
              <a:rPr lang="en-US" dirty="0" smtClean="0"/>
              <a:t>Vestibular</a:t>
            </a:r>
          </a:p>
          <a:p>
            <a:pPr lvl="2"/>
            <a:r>
              <a:rPr lang="en-US" dirty="0" smtClean="0"/>
              <a:t>Auditory</a:t>
            </a:r>
          </a:p>
          <a:p>
            <a:pPr lvl="2"/>
            <a:r>
              <a:rPr lang="en-US" dirty="0" smtClean="0"/>
              <a:t>Olfactory</a:t>
            </a:r>
          </a:p>
          <a:p>
            <a:pPr lvl="2"/>
            <a:r>
              <a:rPr lang="en-US" dirty="0" smtClean="0"/>
              <a:t>Proprioceptive</a:t>
            </a:r>
          </a:p>
          <a:p>
            <a:pPr lvl="2"/>
            <a:r>
              <a:rPr lang="en-US" dirty="0" smtClean="0"/>
              <a:t>Visual</a:t>
            </a:r>
          </a:p>
          <a:p>
            <a:r>
              <a:rPr lang="en-US" dirty="0" smtClean="0"/>
              <a:t>Response</a:t>
            </a:r>
          </a:p>
          <a:p>
            <a:pPr lvl="2"/>
            <a:r>
              <a:rPr lang="en-US" dirty="0" smtClean="0"/>
              <a:t>Over, under, and </a:t>
            </a:r>
            <a:r>
              <a:rPr lang="en-US" dirty="0" err="1" smtClean="0"/>
              <a:t>unusal</a:t>
            </a:r>
            <a:r>
              <a:rPr lang="en-US" dirty="0" smtClean="0"/>
              <a:t> responses</a:t>
            </a:r>
          </a:p>
          <a:p>
            <a:pPr lvl="2"/>
            <a:r>
              <a:rPr lang="en-US" dirty="0" smtClean="0"/>
              <a:t>Impact on arousal and emotions</a:t>
            </a:r>
          </a:p>
          <a:p>
            <a:pPr lvl="2"/>
            <a:r>
              <a:rPr lang="en-US" dirty="0" smtClean="0"/>
              <a:t>recovery</a:t>
            </a:r>
            <a:endParaRPr lang="en-US" dirty="0"/>
          </a:p>
        </p:txBody>
      </p:sp>
    </p:spTree>
    <p:extLst>
      <p:ext uri="{BB962C8B-B14F-4D97-AF65-F5344CB8AC3E}">
        <p14:creationId xmlns:p14="http://schemas.microsoft.com/office/powerpoint/2010/main" val="214040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From a sensory integrative and developmental framework, active voice work requires: </a:t>
            </a:r>
          </a:p>
          <a:p>
            <a:pPr lvl="1"/>
            <a:r>
              <a:rPr lang="en-US" dirty="0" smtClean="0"/>
              <a:t>Posture and breath are the key</a:t>
            </a:r>
          </a:p>
          <a:p>
            <a:pPr lvl="2"/>
            <a:r>
              <a:rPr lang="en-US" dirty="0"/>
              <a:t>Integration of primary movement patterns form the basis for posture </a:t>
            </a:r>
          </a:p>
          <a:p>
            <a:pPr lvl="2"/>
            <a:r>
              <a:rPr lang="en-US" dirty="0" smtClean="0"/>
              <a:t>Alignment around the central vertical axis </a:t>
            </a:r>
          </a:p>
          <a:p>
            <a:pPr lvl="2"/>
            <a:r>
              <a:rPr lang="en-US" dirty="0" smtClean="0"/>
              <a:t>Animated by breath </a:t>
            </a:r>
          </a:p>
          <a:p>
            <a:pPr lvl="2"/>
            <a:r>
              <a:rPr lang="en-US" dirty="0" smtClean="0"/>
              <a:t>Quality of integration predicts alignment and breath</a:t>
            </a:r>
          </a:p>
          <a:p>
            <a:pPr lvl="1"/>
            <a:endParaRPr lang="en-US" dirty="0" smtClean="0"/>
          </a:p>
          <a:p>
            <a:pPr marL="457200" lvl="1" indent="0">
              <a:buNone/>
            </a:pPr>
            <a:endParaRPr lang="en-US" dirty="0"/>
          </a:p>
        </p:txBody>
      </p:sp>
      <p:sp>
        <p:nvSpPr>
          <p:cNvPr id="3" name="Title 2"/>
          <p:cNvSpPr>
            <a:spLocks noGrp="1"/>
          </p:cNvSpPr>
          <p:nvPr>
            <p:ph type="title"/>
          </p:nvPr>
        </p:nvSpPr>
        <p:spPr/>
        <p:txBody>
          <a:bodyPr/>
          <a:lstStyle/>
          <a:p>
            <a:r>
              <a:rPr lang="en-US" dirty="0" smtClean="0"/>
              <a:t>Active Voice Work </a:t>
            </a:r>
            <a:endParaRPr lang="en-US" dirty="0"/>
          </a:p>
        </p:txBody>
      </p:sp>
    </p:spTree>
    <p:extLst>
      <p:ext uri="{BB962C8B-B14F-4D97-AF65-F5344CB8AC3E}">
        <p14:creationId xmlns:p14="http://schemas.microsoft.com/office/powerpoint/2010/main" val="158790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From Dr. Alfred Tomatis’ perspective: </a:t>
            </a:r>
          </a:p>
          <a:p>
            <a:pPr lvl="1"/>
            <a:r>
              <a:rPr lang="en-US" dirty="0"/>
              <a:t>“The act of vocalizing, of speaking as well as singing, remains one of the highest and most intricate motor activities of the human being. It involves the whole body” – citation </a:t>
            </a:r>
          </a:p>
          <a:p>
            <a:endParaRPr lang="en-US" dirty="0"/>
          </a:p>
        </p:txBody>
      </p:sp>
      <p:sp>
        <p:nvSpPr>
          <p:cNvPr id="3" name="Title 2"/>
          <p:cNvSpPr>
            <a:spLocks noGrp="1"/>
          </p:cNvSpPr>
          <p:nvPr>
            <p:ph type="title"/>
          </p:nvPr>
        </p:nvSpPr>
        <p:spPr/>
        <p:txBody>
          <a:bodyPr/>
          <a:lstStyle/>
          <a:p>
            <a:r>
              <a:rPr lang="en-US" dirty="0" smtClean="0"/>
              <a:t>Active Voice Work</a:t>
            </a:r>
            <a:endParaRPr lang="en-US" dirty="0"/>
          </a:p>
        </p:txBody>
      </p:sp>
    </p:spTree>
    <p:extLst>
      <p:ext uri="{BB962C8B-B14F-4D97-AF65-F5344CB8AC3E}">
        <p14:creationId xmlns:p14="http://schemas.microsoft.com/office/powerpoint/2010/main" val="28563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S103460540">
  <a:themeElements>
    <a:clrScheme name="Custom 13">
      <a:dk1>
        <a:sysClr val="windowText" lastClr="000000"/>
      </a:dk1>
      <a:lt1>
        <a:sysClr val="window" lastClr="FFFFFF"/>
      </a:lt1>
      <a:dk2>
        <a:srgbClr val="2768BB"/>
      </a:dk2>
      <a:lt2>
        <a:srgbClr val="E7DEC9"/>
      </a:lt2>
      <a:accent1>
        <a:srgbClr val="D85B5F"/>
      </a:accent1>
      <a:accent2>
        <a:srgbClr val="B48EDB"/>
      </a:accent2>
      <a:accent3>
        <a:srgbClr val="C32D2E"/>
      </a:accent3>
      <a:accent4>
        <a:srgbClr val="35AA8E"/>
      </a:accent4>
      <a:accent5>
        <a:srgbClr val="AFB2BD"/>
      </a:accent5>
      <a:accent6>
        <a:srgbClr val="6F5BA3"/>
      </a:accent6>
      <a:hlink>
        <a:srgbClr val="8DC765"/>
      </a:hlink>
      <a:folHlink>
        <a:srgbClr val="AA8A14"/>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1754</Words>
  <Application>Microsoft Office PowerPoint</Application>
  <PresentationFormat>On-screen Show (4:3)</PresentationFormat>
  <Paragraphs>252</Paragraphs>
  <Slides>39</Slides>
  <Notes>15</Notes>
  <HiddenSlides>0</HiddenSlides>
  <MMClips>2</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TS103460540</vt:lpstr>
      <vt:lpstr>Assessing the Sensorimotor Aspects of Voice Work</vt:lpstr>
      <vt:lpstr>Framework Background</vt:lpstr>
      <vt:lpstr>Sensory Integration</vt:lpstr>
      <vt:lpstr>Sensory Integration</vt:lpstr>
      <vt:lpstr>Key Components of Change </vt:lpstr>
      <vt:lpstr>Assessing Contributing Factors</vt:lpstr>
      <vt:lpstr>Sensory Motor History</vt:lpstr>
      <vt:lpstr>Active Voice Work </vt:lpstr>
      <vt:lpstr>Active Voice Work</vt:lpstr>
      <vt:lpstr>Jack Sensory Motor History</vt:lpstr>
      <vt:lpstr>Primary Movement Patterns</vt:lpstr>
      <vt:lpstr>Sensorimotor Patterns of Survival and Engagement</vt:lpstr>
      <vt:lpstr>The Moro Response</vt:lpstr>
      <vt:lpstr>Moro Response</vt:lpstr>
      <vt:lpstr>Moro Response</vt:lpstr>
      <vt:lpstr>Moro Response</vt:lpstr>
      <vt:lpstr>Moro Response</vt:lpstr>
      <vt:lpstr>Moro Expression Dependent on Development</vt:lpstr>
      <vt:lpstr>Moro Development in Relationship to State Regulation</vt:lpstr>
      <vt:lpstr>Evaluation and Facilitation:  Broadening One’s Range of Response &amp; Recovery</vt:lpstr>
      <vt:lpstr>Identification of State</vt:lpstr>
      <vt:lpstr>Moro Assessment</vt:lpstr>
      <vt:lpstr>Moro Assessment</vt:lpstr>
      <vt:lpstr>Moro Response</vt:lpstr>
      <vt:lpstr>Tonic Labyrinthine </vt:lpstr>
      <vt:lpstr>Tonic Labyrinthine Reflex</vt:lpstr>
      <vt:lpstr>Tonic Labyrinthine</vt:lpstr>
      <vt:lpstr>Tonic Labyrinthine</vt:lpstr>
      <vt:lpstr>Tonic Labyrinthine</vt:lpstr>
      <vt:lpstr>Tonic Labyrinthine</vt:lpstr>
      <vt:lpstr>Tonic Labyrinthine</vt:lpstr>
      <vt:lpstr>Tonic Labyrinthine</vt:lpstr>
      <vt:lpstr>Landau</vt:lpstr>
      <vt:lpstr>Landau </vt:lpstr>
      <vt:lpstr>Landau</vt:lpstr>
      <vt:lpstr>Assessment of Core Activation</vt:lpstr>
      <vt:lpstr>Assessment of Core Activation</vt:lpstr>
      <vt:lpstr>Assessment of Core Activation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Sensorimotor Aspects of Voice Work</dc:title>
  <dc:creator>sounds</dc:creator>
  <cp:lastModifiedBy>vital sounds</cp:lastModifiedBy>
  <cp:revision>7</cp:revision>
  <dcterms:created xsi:type="dcterms:W3CDTF">2016-05-05T17:55:44Z</dcterms:created>
  <dcterms:modified xsi:type="dcterms:W3CDTF">2016-05-10T18:50:13Z</dcterms:modified>
</cp:coreProperties>
</file>