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Lst>
  <p:notesMasterIdLst>
    <p:notesMasterId r:id="rId30"/>
  </p:notesMasterIdLst>
  <p:sldIdLst>
    <p:sldId id="256" r:id="rId2"/>
    <p:sldId id="334" r:id="rId3"/>
    <p:sldId id="318" r:id="rId4"/>
    <p:sldId id="319" r:id="rId5"/>
    <p:sldId id="325" r:id="rId6"/>
    <p:sldId id="335" r:id="rId7"/>
    <p:sldId id="329" r:id="rId8"/>
    <p:sldId id="330" r:id="rId9"/>
    <p:sldId id="331" r:id="rId10"/>
    <p:sldId id="332" r:id="rId11"/>
    <p:sldId id="333" r:id="rId12"/>
    <p:sldId id="328" r:id="rId13"/>
    <p:sldId id="315" r:id="rId14"/>
    <p:sldId id="338" r:id="rId15"/>
    <p:sldId id="299" r:id="rId16"/>
    <p:sldId id="302" r:id="rId17"/>
    <p:sldId id="313" r:id="rId18"/>
    <p:sldId id="287" r:id="rId19"/>
    <p:sldId id="304" r:id="rId20"/>
    <p:sldId id="290" r:id="rId21"/>
    <p:sldId id="306" r:id="rId22"/>
    <p:sldId id="310" r:id="rId23"/>
    <p:sldId id="311" r:id="rId24"/>
    <p:sldId id="312" r:id="rId25"/>
    <p:sldId id="336" r:id="rId26"/>
    <p:sldId id="291" r:id="rId27"/>
    <p:sldId id="324" r:id="rId28"/>
    <p:sldId id="337"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2723" autoAdjust="0"/>
  </p:normalViewPr>
  <p:slideViewPr>
    <p:cSldViewPr>
      <p:cViewPr>
        <p:scale>
          <a:sx n="73" d="100"/>
          <a:sy n="73" d="100"/>
        </p:scale>
        <p:origin x="-2724" y="-642"/>
      </p:cViewPr>
      <p:guideLst>
        <p:guide orient="horz" pos="2160"/>
        <p:guide pos="2880"/>
      </p:guideLst>
    </p:cSldViewPr>
  </p:slideViewPr>
  <p:notesTextViewPr>
    <p:cViewPr>
      <p:scale>
        <a:sx n="1" d="1"/>
        <a:sy n="1" d="1"/>
      </p:scale>
      <p:origin x="0" y="0"/>
    </p:cViewPr>
  </p:notesTextViewPr>
  <p:sorterViewPr>
    <p:cViewPr>
      <p:scale>
        <a:sx n="170" d="100"/>
        <a:sy n="170" d="100"/>
      </p:scale>
      <p:origin x="0" y="20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89112A-8F14-4DE9-8FB6-313463F88039}" type="doc">
      <dgm:prSet loTypeId="urn:microsoft.com/office/officeart/2005/8/layout/arrow2" loCatId="process" qsTypeId="urn:microsoft.com/office/officeart/2005/8/quickstyle/3d3" qsCatId="3D" csTypeId="urn:microsoft.com/office/officeart/2005/8/colors/accent0_3" csCatId="mainScheme" phldr="1"/>
      <dgm:spPr/>
    </dgm:pt>
    <dgm:pt modelId="{86D1D02C-221D-4C9A-A53F-FF0CA8DCF03D}">
      <dgm:prSet phldrT="[Text]" custT="1"/>
      <dgm:spPr/>
      <dgm:t>
        <a:bodyPr/>
        <a:lstStyle/>
        <a:p>
          <a:r>
            <a:rPr lang="en-US" sz="3600" dirty="0" smtClean="0"/>
            <a:t>Fear Paralysis</a:t>
          </a:r>
          <a:endParaRPr lang="en-US" sz="3600" dirty="0"/>
        </a:p>
      </dgm:t>
    </dgm:pt>
    <dgm:pt modelId="{FD275840-E106-4130-BD55-051AF082B072}" type="parTrans" cxnId="{B953CDCC-A556-476F-9DE3-7C41EE8C03BD}">
      <dgm:prSet/>
      <dgm:spPr/>
      <dgm:t>
        <a:bodyPr/>
        <a:lstStyle/>
        <a:p>
          <a:endParaRPr lang="en-US"/>
        </a:p>
      </dgm:t>
    </dgm:pt>
    <dgm:pt modelId="{0A27127D-AA66-4B7A-9F2B-856C640CAB19}" type="sibTrans" cxnId="{B953CDCC-A556-476F-9DE3-7C41EE8C03BD}">
      <dgm:prSet/>
      <dgm:spPr/>
      <dgm:t>
        <a:bodyPr/>
        <a:lstStyle/>
        <a:p>
          <a:endParaRPr lang="en-US"/>
        </a:p>
      </dgm:t>
    </dgm:pt>
    <dgm:pt modelId="{23EFB879-25AB-4BF9-B4B5-C900C0AC1334}">
      <dgm:prSet phldrT="[Text]" custT="1"/>
      <dgm:spPr/>
      <dgm:t>
        <a:bodyPr/>
        <a:lstStyle/>
        <a:p>
          <a:r>
            <a:rPr lang="en-US" sz="3600" dirty="0" smtClean="0"/>
            <a:t>Moro</a:t>
          </a:r>
          <a:endParaRPr lang="en-US" sz="3600" dirty="0"/>
        </a:p>
      </dgm:t>
    </dgm:pt>
    <dgm:pt modelId="{3D1B2F47-0BB5-4835-914B-B668EDF43005}" type="parTrans" cxnId="{BFDB31D6-0A5E-4731-B077-C53663EA31AD}">
      <dgm:prSet/>
      <dgm:spPr/>
      <dgm:t>
        <a:bodyPr/>
        <a:lstStyle/>
        <a:p>
          <a:endParaRPr lang="en-US"/>
        </a:p>
      </dgm:t>
    </dgm:pt>
    <dgm:pt modelId="{9A5C0B72-7F23-429E-A293-13B8CC0D5BCE}" type="sibTrans" cxnId="{BFDB31D6-0A5E-4731-B077-C53663EA31AD}">
      <dgm:prSet/>
      <dgm:spPr/>
      <dgm:t>
        <a:bodyPr/>
        <a:lstStyle/>
        <a:p>
          <a:endParaRPr lang="en-US"/>
        </a:p>
      </dgm:t>
    </dgm:pt>
    <dgm:pt modelId="{707AA75F-B046-4679-B997-A264BA38C20E}">
      <dgm:prSet phldrT="[Text]" custT="1"/>
      <dgm:spPr/>
      <dgm:t>
        <a:bodyPr/>
        <a:lstStyle/>
        <a:p>
          <a:r>
            <a:rPr lang="en-US" sz="3600" dirty="0" smtClean="0"/>
            <a:t>Orienting</a:t>
          </a:r>
          <a:endParaRPr lang="en-US" sz="3600" dirty="0"/>
        </a:p>
      </dgm:t>
    </dgm:pt>
    <dgm:pt modelId="{F14B5B01-3BE0-48CA-82C4-6C246D097340}" type="parTrans" cxnId="{FC47455D-D995-46F5-A4A8-65BBF3DA19B5}">
      <dgm:prSet/>
      <dgm:spPr/>
      <dgm:t>
        <a:bodyPr/>
        <a:lstStyle/>
        <a:p>
          <a:endParaRPr lang="en-US"/>
        </a:p>
      </dgm:t>
    </dgm:pt>
    <dgm:pt modelId="{BA9DA4B7-5A38-415E-A8D4-6780437C4298}" type="sibTrans" cxnId="{FC47455D-D995-46F5-A4A8-65BBF3DA19B5}">
      <dgm:prSet/>
      <dgm:spPr/>
      <dgm:t>
        <a:bodyPr/>
        <a:lstStyle/>
        <a:p>
          <a:endParaRPr lang="en-US"/>
        </a:p>
      </dgm:t>
    </dgm:pt>
    <dgm:pt modelId="{A6E05244-15A4-45F9-8021-78A36ADFDF7B}" type="pres">
      <dgm:prSet presAssocID="{AF89112A-8F14-4DE9-8FB6-313463F88039}" presName="arrowDiagram" presStyleCnt="0">
        <dgm:presLayoutVars>
          <dgm:chMax val="5"/>
          <dgm:dir/>
          <dgm:resizeHandles val="exact"/>
        </dgm:presLayoutVars>
      </dgm:prSet>
      <dgm:spPr/>
    </dgm:pt>
    <dgm:pt modelId="{BDE43A98-E657-4B82-A446-BDCF02CCE8EA}" type="pres">
      <dgm:prSet presAssocID="{AF89112A-8F14-4DE9-8FB6-313463F88039}" presName="arrow" presStyleLbl="bgShp" presStyleIdx="0" presStyleCnt="1"/>
      <dgm:spPr/>
    </dgm:pt>
    <dgm:pt modelId="{051E4C37-2B91-4642-9163-59F2ACF607A9}" type="pres">
      <dgm:prSet presAssocID="{AF89112A-8F14-4DE9-8FB6-313463F88039}" presName="arrowDiagram3" presStyleCnt="0"/>
      <dgm:spPr/>
    </dgm:pt>
    <dgm:pt modelId="{9025A80D-BBE7-4609-816C-12DA5501B381}" type="pres">
      <dgm:prSet presAssocID="{86D1D02C-221D-4C9A-A53F-FF0CA8DCF03D}" presName="bullet3a" presStyleLbl="node1" presStyleIdx="0" presStyleCnt="3"/>
      <dgm:spPr/>
    </dgm:pt>
    <dgm:pt modelId="{8198CF92-EFA5-47C6-BE47-09AA8DB4DE46}" type="pres">
      <dgm:prSet presAssocID="{86D1D02C-221D-4C9A-A53F-FF0CA8DCF03D}" presName="textBox3a" presStyleLbl="revTx" presStyleIdx="0" presStyleCnt="3" custScaleX="129466" custLinFactNeighborX="16620" custLinFactNeighborY="4546">
        <dgm:presLayoutVars>
          <dgm:bulletEnabled val="1"/>
        </dgm:presLayoutVars>
      </dgm:prSet>
      <dgm:spPr/>
      <dgm:t>
        <a:bodyPr/>
        <a:lstStyle/>
        <a:p>
          <a:endParaRPr lang="en-US"/>
        </a:p>
      </dgm:t>
    </dgm:pt>
    <dgm:pt modelId="{ECFD97C8-FD95-403D-97AE-E3F79CC8C6C1}" type="pres">
      <dgm:prSet presAssocID="{23EFB879-25AB-4BF9-B4B5-C900C0AC1334}" presName="bullet3b" presStyleLbl="node1" presStyleIdx="1" presStyleCnt="3"/>
      <dgm:spPr/>
    </dgm:pt>
    <dgm:pt modelId="{D048D716-09F1-466B-A365-21F4B265B3ED}" type="pres">
      <dgm:prSet presAssocID="{23EFB879-25AB-4BF9-B4B5-C900C0AC1334}" presName="textBox3b" presStyleLbl="revTx" presStyleIdx="1" presStyleCnt="3" custScaleX="94613" custScaleY="49290" custLinFactNeighborX="-11063" custLinFactNeighborY="-19016">
        <dgm:presLayoutVars>
          <dgm:bulletEnabled val="1"/>
        </dgm:presLayoutVars>
      </dgm:prSet>
      <dgm:spPr/>
      <dgm:t>
        <a:bodyPr/>
        <a:lstStyle/>
        <a:p>
          <a:endParaRPr lang="en-US"/>
        </a:p>
      </dgm:t>
    </dgm:pt>
    <dgm:pt modelId="{427E0E5B-092C-429D-93F3-DF91ADA5AD4F}" type="pres">
      <dgm:prSet presAssocID="{707AA75F-B046-4679-B997-A264BA38C20E}" presName="bullet3c" presStyleLbl="node1" presStyleIdx="2" presStyleCnt="3"/>
      <dgm:spPr/>
    </dgm:pt>
    <dgm:pt modelId="{137D4482-E5D3-468B-9941-0D987FBD3F36}" type="pres">
      <dgm:prSet presAssocID="{707AA75F-B046-4679-B997-A264BA38C20E}" presName="textBox3c" presStyleLbl="revTx" presStyleIdx="2" presStyleCnt="3" custScaleX="147504" custScaleY="50385" custLinFactNeighborX="4391" custLinFactNeighborY="-6673">
        <dgm:presLayoutVars>
          <dgm:bulletEnabled val="1"/>
        </dgm:presLayoutVars>
      </dgm:prSet>
      <dgm:spPr/>
      <dgm:t>
        <a:bodyPr/>
        <a:lstStyle/>
        <a:p>
          <a:endParaRPr lang="en-US"/>
        </a:p>
      </dgm:t>
    </dgm:pt>
  </dgm:ptLst>
  <dgm:cxnLst>
    <dgm:cxn modelId="{661304ED-83B5-44A8-9520-23E9060E23F2}" type="presOf" srcId="{707AA75F-B046-4679-B997-A264BA38C20E}" destId="{137D4482-E5D3-468B-9941-0D987FBD3F36}" srcOrd="0" destOrd="0" presId="urn:microsoft.com/office/officeart/2005/8/layout/arrow2"/>
    <dgm:cxn modelId="{FC47455D-D995-46F5-A4A8-65BBF3DA19B5}" srcId="{AF89112A-8F14-4DE9-8FB6-313463F88039}" destId="{707AA75F-B046-4679-B997-A264BA38C20E}" srcOrd="2" destOrd="0" parTransId="{F14B5B01-3BE0-48CA-82C4-6C246D097340}" sibTransId="{BA9DA4B7-5A38-415E-A8D4-6780437C4298}"/>
    <dgm:cxn modelId="{6BCEFCF5-20FD-410C-9A98-31E5B068F5D9}" type="presOf" srcId="{23EFB879-25AB-4BF9-B4B5-C900C0AC1334}" destId="{D048D716-09F1-466B-A365-21F4B265B3ED}" srcOrd="0" destOrd="0" presId="urn:microsoft.com/office/officeart/2005/8/layout/arrow2"/>
    <dgm:cxn modelId="{BFDB31D6-0A5E-4731-B077-C53663EA31AD}" srcId="{AF89112A-8F14-4DE9-8FB6-313463F88039}" destId="{23EFB879-25AB-4BF9-B4B5-C900C0AC1334}" srcOrd="1" destOrd="0" parTransId="{3D1B2F47-0BB5-4835-914B-B668EDF43005}" sibTransId="{9A5C0B72-7F23-429E-A293-13B8CC0D5BCE}"/>
    <dgm:cxn modelId="{61B4D080-0D83-433A-94CB-B47398531866}" type="presOf" srcId="{AF89112A-8F14-4DE9-8FB6-313463F88039}" destId="{A6E05244-15A4-45F9-8021-78A36ADFDF7B}" srcOrd="0" destOrd="0" presId="urn:microsoft.com/office/officeart/2005/8/layout/arrow2"/>
    <dgm:cxn modelId="{8BE480B9-8A62-436F-B75F-4E92A8620532}" type="presOf" srcId="{86D1D02C-221D-4C9A-A53F-FF0CA8DCF03D}" destId="{8198CF92-EFA5-47C6-BE47-09AA8DB4DE46}" srcOrd="0" destOrd="0" presId="urn:microsoft.com/office/officeart/2005/8/layout/arrow2"/>
    <dgm:cxn modelId="{B953CDCC-A556-476F-9DE3-7C41EE8C03BD}" srcId="{AF89112A-8F14-4DE9-8FB6-313463F88039}" destId="{86D1D02C-221D-4C9A-A53F-FF0CA8DCF03D}" srcOrd="0" destOrd="0" parTransId="{FD275840-E106-4130-BD55-051AF082B072}" sibTransId="{0A27127D-AA66-4B7A-9F2B-856C640CAB19}"/>
    <dgm:cxn modelId="{65F6C113-E38A-424A-96FD-605BE546EC7D}" type="presParOf" srcId="{A6E05244-15A4-45F9-8021-78A36ADFDF7B}" destId="{BDE43A98-E657-4B82-A446-BDCF02CCE8EA}" srcOrd="0" destOrd="0" presId="urn:microsoft.com/office/officeart/2005/8/layout/arrow2"/>
    <dgm:cxn modelId="{DB5BC4D1-0937-4BD9-879F-B173CACC7869}" type="presParOf" srcId="{A6E05244-15A4-45F9-8021-78A36ADFDF7B}" destId="{051E4C37-2B91-4642-9163-59F2ACF607A9}" srcOrd="1" destOrd="0" presId="urn:microsoft.com/office/officeart/2005/8/layout/arrow2"/>
    <dgm:cxn modelId="{578C8E21-012F-47D4-B66E-7EBA836AEDFF}" type="presParOf" srcId="{051E4C37-2B91-4642-9163-59F2ACF607A9}" destId="{9025A80D-BBE7-4609-816C-12DA5501B381}" srcOrd="0" destOrd="0" presId="urn:microsoft.com/office/officeart/2005/8/layout/arrow2"/>
    <dgm:cxn modelId="{5F735F34-40DE-43BD-B6A4-5E48E2A3E282}" type="presParOf" srcId="{051E4C37-2B91-4642-9163-59F2ACF607A9}" destId="{8198CF92-EFA5-47C6-BE47-09AA8DB4DE46}" srcOrd="1" destOrd="0" presId="urn:microsoft.com/office/officeart/2005/8/layout/arrow2"/>
    <dgm:cxn modelId="{B3E83F61-4835-465C-9D73-932C3B379D4A}" type="presParOf" srcId="{051E4C37-2B91-4642-9163-59F2ACF607A9}" destId="{ECFD97C8-FD95-403D-97AE-E3F79CC8C6C1}" srcOrd="2" destOrd="0" presId="urn:microsoft.com/office/officeart/2005/8/layout/arrow2"/>
    <dgm:cxn modelId="{1675A64E-EDF1-400B-9F9D-3AD85B85993D}" type="presParOf" srcId="{051E4C37-2B91-4642-9163-59F2ACF607A9}" destId="{D048D716-09F1-466B-A365-21F4B265B3ED}" srcOrd="3" destOrd="0" presId="urn:microsoft.com/office/officeart/2005/8/layout/arrow2"/>
    <dgm:cxn modelId="{08B19940-6F58-4D00-81BA-8C4985BEE4DB}" type="presParOf" srcId="{051E4C37-2B91-4642-9163-59F2ACF607A9}" destId="{427E0E5B-092C-429D-93F3-DF91ADA5AD4F}" srcOrd="4" destOrd="0" presId="urn:microsoft.com/office/officeart/2005/8/layout/arrow2"/>
    <dgm:cxn modelId="{765583ED-55F2-4034-ACCF-203B659F4A31}" type="presParOf" srcId="{051E4C37-2B91-4642-9163-59F2ACF607A9}" destId="{137D4482-E5D3-468B-9941-0D987FBD3F36}"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E43A98-E657-4B82-A446-BDCF02CCE8EA}">
      <dsp:nvSpPr>
        <dsp:cNvPr id="0" name=""/>
        <dsp:cNvSpPr/>
      </dsp:nvSpPr>
      <dsp:spPr>
        <a:xfrm>
          <a:off x="426719" y="0"/>
          <a:ext cx="7071360" cy="4419600"/>
        </a:xfrm>
        <a:prstGeom prst="swooshArrow">
          <a:avLst>
            <a:gd name="adj1" fmla="val 25000"/>
            <a:gd name="adj2" fmla="val 25000"/>
          </a:avLst>
        </a:prstGeom>
        <a:solidFill>
          <a:schemeClr val="dk2">
            <a:tint val="40000"/>
            <a:hueOff val="0"/>
            <a:satOff val="0"/>
            <a:lumOff val="0"/>
            <a:alphaOff val="0"/>
          </a:schemeClr>
        </a:solidFill>
        <a:ln w="12700" cap="flat" cmpd="sng" algn="ctr">
          <a:solidFill>
            <a:schemeClr val="dk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9025A80D-BBE7-4609-816C-12DA5501B381}">
      <dsp:nvSpPr>
        <dsp:cNvPr id="0" name=""/>
        <dsp:cNvSpPr/>
      </dsp:nvSpPr>
      <dsp:spPr>
        <a:xfrm>
          <a:off x="1324782" y="3050407"/>
          <a:ext cx="183855" cy="183855"/>
        </a:xfrm>
        <a:prstGeom prst="ellipse">
          <a:avLst/>
        </a:prstGeom>
        <a:solidFill>
          <a:schemeClr val="dk2">
            <a:hueOff val="0"/>
            <a:satOff val="0"/>
            <a:lumOff val="0"/>
            <a:alphaOff val="0"/>
          </a:schemeClr>
        </a:solidFill>
        <a:ln>
          <a:noFill/>
        </a:ln>
        <a:effectLst>
          <a:outerShdw blurRad="76200" dist="38100" dir="5400000"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198CF92-EFA5-47C6-BE47-09AA8DB4DE46}">
      <dsp:nvSpPr>
        <dsp:cNvPr id="0" name=""/>
        <dsp:cNvSpPr/>
      </dsp:nvSpPr>
      <dsp:spPr>
        <a:xfrm>
          <a:off x="1447801" y="3142335"/>
          <a:ext cx="2133116" cy="1277264"/>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7421" tIns="0" rIns="0" bIns="0" numCol="1" spcCol="1270" anchor="t" anchorCtr="0">
          <a:noAutofit/>
        </a:bodyPr>
        <a:lstStyle/>
        <a:p>
          <a:pPr lvl="0" algn="l" defTabSz="1600200">
            <a:lnSpc>
              <a:spcPct val="90000"/>
            </a:lnSpc>
            <a:spcBef>
              <a:spcPct val="0"/>
            </a:spcBef>
            <a:spcAft>
              <a:spcPct val="35000"/>
            </a:spcAft>
          </a:pPr>
          <a:r>
            <a:rPr lang="en-US" sz="3600" kern="1200" dirty="0" smtClean="0"/>
            <a:t>Fear Paralysis</a:t>
          </a:r>
          <a:endParaRPr lang="en-US" sz="3600" kern="1200" dirty="0"/>
        </a:p>
      </dsp:txBody>
      <dsp:txXfrm>
        <a:off x="1447801" y="3142335"/>
        <a:ext cx="2133116" cy="1277264"/>
      </dsp:txXfrm>
    </dsp:sp>
    <dsp:sp modelId="{ECFD97C8-FD95-403D-97AE-E3F79CC8C6C1}">
      <dsp:nvSpPr>
        <dsp:cNvPr id="0" name=""/>
        <dsp:cNvSpPr/>
      </dsp:nvSpPr>
      <dsp:spPr>
        <a:xfrm>
          <a:off x="2947659" y="1849160"/>
          <a:ext cx="332353" cy="332353"/>
        </a:xfrm>
        <a:prstGeom prst="ellipse">
          <a:avLst/>
        </a:prstGeom>
        <a:solidFill>
          <a:schemeClr val="dk2">
            <a:hueOff val="0"/>
            <a:satOff val="0"/>
            <a:lumOff val="0"/>
            <a:alphaOff val="0"/>
          </a:schemeClr>
        </a:solidFill>
        <a:ln>
          <a:noFill/>
        </a:ln>
        <a:effectLst>
          <a:outerShdw blurRad="76200" dist="38100" dir="5400000"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048D716-09F1-466B-A365-21F4B265B3ED}">
      <dsp:nvSpPr>
        <dsp:cNvPr id="0" name=""/>
        <dsp:cNvSpPr/>
      </dsp:nvSpPr>
      <dsp:spPr>
        <a:xfrm>
          <a:off x="2971795" y="2167743"/>
          <a:ext cx="1605702" cy="1185060"/>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76107" tIns="0" rIns="0" bIns="0" numCol="1" spcCol="1270" anchor="t" anchorCtr="0">
          <a:noAutofit/>
        </a:bodyPr>
        <a:lstStyle/>
        <a:p>
          <a:pPr lvl="0" algn="l" defTabSz="1600200">
            <a:lnSpc>
              <a:spcPct val="90000"/>
            </a:lnSpc>
            <a:spcBef>
              <a:spcPct val="0"/>
            </a:spcBef>
            <a:spcAft>
              <a:spcPct val="35000"/>
            </a:spcAft>
          </a:pPr>
          <a:r>
            <a:rPr lang="en-US" sz="3600" kern="1200" dirty="0" smtClean="0"/>
            <a:t>Moro</a:t>
          </a:r>
          <a:endParaRPr lang="en-US" sz="3600" kern="1200" dirty="0"/>
        </a:p>
      </dsp:txBody>
      <dsp:txXfrm>
        <a:off x="2971795" y="2167743"/>
        <a:ext cx="1605702" cy="1185060"/>
      </dsp:txXfrm>
    </dsp:sp>
    <dsp:sp modelId="{427E0E5B-092C-429D-93F3-DF91ADA5AD4F}">
      <dsp:nvSpPr>
        <dsp:cNvPr id="0" name=""/>
        <dsp:cNvSpPr/>
      </dsp:nvSpPr>
      <dsp:spPr>
        <a:xfrm>
          <a:off x="4899355" y="1118158"/>
          <a:ext cx="459638" cy="459638"/>
        </a:xfrm>
        <a:prstGeom prst="ellipse">
          <a:avLst/>
        </a:prstGeom>
        <a:solidFill>
          <a:schemeClr val="dk2">
            <a:hueOff val="0"/>
            <a:satOff val="0"/>
            <a:lumOff val="0"/>
            <a:alphaOff val="0"/>
          </a:schemeClr>
        </a:solidFill>
        <a:ln>
          <a:noFill/>
        </a:ln>
        <a:effectLst>
          <a:outerShdw blurRad="76200" dist="38100" dir="5400000"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37D4482-E5D3-468B-9941-0D987FBD3F36}">
      <dsp:nvSpPr>
        <dsp:cNvPr id="0" name=""/>
        <dsp:cNvSpPr/>
      </dsp:nvSpPr>
      <dsp:spPr>
        <a:xfrm>
          <a:off x="4800593" y="1905001"/>
          <a:ext cx="2503329" cy="1547636"/>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43553" tIns="0" rIns="0" bIns="0" numCol="1" spcCol="1270" anchor="t" anchorCtr="0">
          <a:noAutofit/>
        </a:bodyPr>
        <a:lstStyle/>
        <a:p>
          <a:pPr lvl="0" algn="l" defTabSz="1600200">
            <a:lnSpc>
              <a:spcPct val="90000"/>
            </a:lnSpc>
            <a:spcBef>
              <a:spcPct val="0"/>
            </a:spcBef>
            <a:spcAft>
              <a:spcPct val="35000"/>
            </a:spcAft>
          </a:pPr>
          <a:r>
            <a:rPr lang="en-US" sz="3600" kern="1200" dirty="0" smtClean="0"/>
            <a:t>Orienting</a:t>
          </a:r>
          <a:endParaRPr lang="en-US" sz="3600" kern="1200" dirty="0"/>
        </a:p>
      </dsp:txBody>
      <dsp:txXfrm>
        <a:off x="4800593" y="1905001"/>
        <a:ext cx="2503329" cy="154763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9204BE2-70B6-4B0B-8CAD-41272444E4E5}" type="datetimeFigureOut">
              <a:rPr lang="en-US"/>
              <a:pPr>
                <a:defRPr/>
              </a:pPr>
              <a:t>5/9/2016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28E0A4E2-4D5C-46F8-B952-4950AF0C9C99}" type="slidenum">
              <a:rPr lang="en-US"/>
              <a:pPr>
                <a:defRPr/>
              </a:pPr>
              <a:t>‹#›</a:t>
            </a:fld>
            <a:endParaRPr lang="en-US"/>
          </a:p>
        </p:txBody>
      </p:sp>
    </p:spTree>
    <p:extLst>
      <p:ext uri="{BB962C8B-B14F-4D97-AF65-F5344CB8AC3E}">
        <p14:creationId xmlns:p14="http://schemas.microsoft.com/office/powerpoint/2010/main" val="296938757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Dr . Tomatis  the era as an integrator of sensory information,  the links between posture and voice and the necessity of an active listening posture</a:t>
            </a:r>
          </a:p>
          <a:p>
            <a:pPr>
              <a:spcBef>
                <a:spcPct val="0"/>
              </a:spcBef>
            </a:pPr>
            <a:r>
              <a:rPr lang="en-US" smtClean="0"/>
              <a:t>Vestibular system master intgrator linkss between postural development  and visual percepltion and learning, talked about the early sensorimotor atterns tha were necessary for antigraivity control and one ablity to orient and engage how early sensorimotor patterns influece higher level development</a:t>
            </a:r>
          </a:p>
          <a:p>
            <a:pPr>
              <a:spcBef>
                <a:spcPct val="0"/>
              </a:spcBef>
            </a:pPr>
            <a:r>
              <a:rPr lang="en-US" smtClean="0"/>
              <a:t>Both recognised the ear sensation from the environment and body,  the need for controled  sensory niput and the need to act on or adapt to that input</a:t>
            </a:r>
          </a:p>
          <a:p>
            <a:pPr>
              <a:spcBef>
                <a:spcPct val="0"/>
              </a:spcBef>
            </a:pPr>
            <a:r>
              <a:rPr lang="en-US" smtClean="0"/>
              <a:t>To form new perceptions</a:t>
            </a:r>
          </a:p>
          <a:p>
            <a:pPr>
              <a:spcBef>
                <a:spcPct val="0"/>
              </a:spcBef>
            </a:pPr>
            <a:endParaRPr lang="en-US" smtClean="0"/>
          </a:p>
          <a:p>
            <a:pPr>
              <a:spcBef>
                <a:spcPct val="0"/>
              </a:spcBef>
            </a:pPr>
            <a:r>
              <a:rPr lang="en-US" smtClean="0"/>
              <a:t>Ayres: recognized the importance of vestibular input and primary movement patterns/primitive for development/postural alignment to engage and participate in the world </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1612E4-9BA0-4EEE-A1FD-B02B248F1DC8}" type="slidenum">
              <a:rPr lang="en-US"/>
              <a:pPr fontAlgn="base">
                <a:spcBef>
                  <a:spcPct val="0"/>
                </a:spcBef>
                <a:spcAft>
                  <a:spcPct val="0"/>
                </a:spcAft>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5" name="Shape 511"/>
          <p:cNvSpPr>
            <a:spLocks noGrp="1"/>
          </p:cNvSpPr>
          <p:nvPr>
            <p:ph type="sldNum" sz="quarter" idx="5"/>
          </p:nvPr>
        </p:nvSpPr>
        <p:spPr bwMode="auto">
          <a:xfrm>
            <a:off x="3884613" y="8683625"/>
            <a:ext cx="2971800" cy="458788"/>
          </a:xfrm>
          <a:noFill/>
          <a:ln>
            <a:miter lim="800000"/>
            <a:headEnd/>
            <a:tailEnd/>
          </a:ln>
        </p:spPr>
        <p:txBody>
          <a:bodyPr wrap="square" lIns="91374" tIns="45687" rIns="91374" bIns="45687" numCol="1" anchorCtr="0" compatLnSpc="1">
            <a:prstTxWarp prst="textNoShape">
              <a:avLst/>
            </a:prstTxWarp>
          </a:bodyPr>
          <a:lstStyle/>
          <a:p>
            <a:pPr fontAlgn="base">
              <a:spcBef>
                <a:spcPct val="0"/>
              </a:spcBef>
              <a:spcAft>
                <a:spcPct val="0"/>
              </a:spcAft>
              <a:buSzPct val="25000"/>
            </a:pPr>
            <a:fld id="{9EC56B3B-BDA8-44C2-8345-C53EE556CDF1}" type="slidenum">
              <a:rPr lang="en-US" sz="1100">
                <a:solidFill>
                  <a:srgbClr val="000000"/>
                </a:solidFill>
                <a:sym typeface="Calibri" pitchFamily="34" charset="0"/>
              </a:rPr>
              <a:pPr fontAlgn="base">
                <a:spcBef>
                  <a:spcPct val="0"/>
                </a:spcBef>
                <a:spcAft>
                  <a:spcPct val="0"/>
                </a:spcAft>
                <a:buSzPct val="25000"/>
              </a:pPr>
              <a:t>21</a:t>
            </a:fld>
            <a:endParaRPr lang="en-US" sz="1100">
              <a:solidFill>
                <a:srgbClr val="000000"/>
              </a:solidFill>
              <a:sym typeface="Calibri" pitchFamily="34" charset="0"/>
            </a:endParaRPr>
          </a:p>
        </p:txBody>
      </p:sp>
      <p:sp>
        <p:nvSpPr>
          <p:cNvPr id="47106" name="Shape 512"/>
          <p:cNvSpPr txBox="1">
            <a:spLocks noChangeArrowheads="1"/>
          </p:cNvSpPr>
          <p:nvPr/>
        </p:nvSpPr>
        <p:spPr bwMode="auto">
          <a:xfrm>
            <a:off x="3884613" y="8683625"/>
            <a:ext cx="2971800" cy="458788"/>
          </a:xfrm>
          <a:prstGeom prst="rect">
            <a:avLst/>
          </a:prstGeom>
          <a:noFill/>
          <a:ln w="9525">
            <a:noFill/>
            <a:miter lim="800000"/>
            <a:headEnd/>
            <a:tailEnd/>
          </a:ln>
        </p:spPr>
        <p:txBody>
          <a:bodyPr lIns="91374" tIns="45687" rIns="91374" bIns="45687" anchor="b"/>
          <a:lstStyle/>
          <a:p>
            <a:pPr algn="r">
              <a:buSzPct val="25000"/>
            </a:pPr>
            <a:fld id="{1234D94F-7B72-46C8-A8F0-55C7C7D11A71}" type="slidenum">
              <a:rPr lang="en-US" sz="1100">
                <a:solidFill>
                  <a:srgbClr val="000000"/>
                </a:solidFill>
                <a:latin typeface="Calibri" pitchFamily="34" charset="0"/>
                <a:sym typeface="Calibri" pitchFamily="34" charset="0"/>
              </a:rPr>
              <a:pPr algn="r">
                <a:buSzPct val="25000"/>
              </a:pPr>
              <a:t>21</a:t>
            </a:fld>
            <a:endParaRPr lang="en-US" sz="1100">
              <a:solidFill>
                <a:srgbClr val="000000"/>
              </a:solidFill>
              <a:latin typeface="Calibri" pitchFamily="34" charset="0"/>
              <a:sym typeface="Calibri" pitchFamily="34" charset="0"/>
            </a:endParaRPr>
          </a:p>
        </p:txBody>
      </p:sp>
      <p:sp>
        <p:nvSpPr>
          <p:cNvPr id="47107" name="Shape 513"/>
          <p:cNvSpPr txBox="1">
            <a:spLocks noChangeArrowheads="1"/>
          </p:cNvSpPr>
          <p:nvPr/>
        </p:nvSpPr>
        <p:spPr bwMode="auto">
          <a:xfrm>
            <a:off x="3884613" y="8683625"/>
            <a:ext cx="2971800" cy="458788"/>
          </a:xfrm>
          <a:prstGeom prst="rect">
            <a:avLst/>
          </a:prstGeom>
          <a:noFill/>
          <a:ln w="9525">
            <a:noFill/>
            <a:miter lim="800000"/>
            <a:headEnd/>
            <a:tailEnd/>
          </a:ln>
        </p:spPr>
        <p:txBody>
          <a:bodyPr lIns="91398" tIns="45687" rIns="91398" bIns="45687" anchor="b"/>
          <a:lstStyle/>
          <a:p>
            <a:pPr algn="r">
              <a:buSzPct val="25000"/>
            </a:pPr>
            <a:fld id="{4D62ABEA-68E0-4446-BEEF-DA83442EADF8}" type="slidenum">
              <a:rPr lang="en-US" sz="1100">
                <a:solidFill>
                  <a:srgbClr val="000000"/>
                </a:solidFill>
                <a:cs typeface="Arial" charset="0"/>
                <a:sym typeface="Arial" charset="0"/>
              </a:rPr>
              <a:pPr algn="r">
                <a:buSzPct val="25000"/>
              </a:pPr>
              <a:t>21</a:t>
            </a:fld>
            <a:endParaRPr lang="en-US" sz="1100">
              <a:solidFill>
                <a:srgbClr val="000000"/>
              </a:solidFill>
              <a:cs typeface="Arial" charset="0"/>
              <a:sym typeface="Arial" charset="0"/>
            </a:endParaRPr>
          </a:p>
        </p:txBody>
      </p:sp>
      <p:sp>
        <p:nvSpPr>
          <p:cNvPr id="47108" name="Shape 514"/>
          <p:cNvSpPr>
            <a:spLocks noGrp="1" noRot="1" noChangeAspect="1"/>
          </p:cNvSpPr>
          <p:nvPr>
            <p:ph type="sldImg" idx="2"/>
          </p:nvPr>
        </p:nvSpPr>
        <p:spPr bwMode="auto">
          <a:xfrm>
            <a:off x="1382713" y="760413"/>
            <a:ext cx="5010150" cy="3757612"/>
          </a:xfrm>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25400" cap="flat">
            <a:solidFill>
              <a:srgbClr val="808080"/>
            </a:solidFill>
            <a:miter lim="800000"/>
            <a:headEnd type="none" w="med" len="med"/>
            <a:tailEnd type="none" w="med" len="med"/>
          </a:ln>
        </p:spPr>
      </p:sp>
      <p:sp>
        <p:nvSpPr>
          <p:cNvPr id="47109" name="Shape 515"/>
          <p:cNvSpPr txBox="1">
            <a:spLocks noGrp="1"/>
          </p:cNvSpPr>
          <p:nvPr>
            <p:ph type="body" idx="1"/>
          </p:nvPr>
        </p:nvSpPr>
        <p:spPr bwMode="auto">
          <a:xfrm>
            <a:off x="777875" y="4757738"/>
            <a:ext cx="6216650" cy="4510087"/>
          </a:xfrm>
          <a:noFill/>
        </p:spPr>
        <p:txBody>
          <a:bodyPr wrap="square" lIns="0" tIns="0" rIns="0" bIns="0" numCol="1" anchor="t" anchorCtr="0" compatLnSpc="1">
            <a:prstTxWarp prst="textNoShape">
              <a:avLst/>
            </a:prstTxWarp>
          </a:bodyPr>
          <a:lstStyle/>
          <a:p>
            <a:pPr>
              <a:spcBef>
                <a:spcPct val="0"/>
              </a:spcBef>
            </a:pPr>
            <a:endParaRPr lang="en-US" sz="1100" smtClean="0">
              <a:solidFill>
                <a:srgbClr val="000000"/>
              </a:solidFill>
              <a:sym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3" name="Shape 558"/>
          <p:cNvSpPr>
            <a:spLocks noGrp="1"/>
          </p:cNvSpPr>
          <p:nvPr>
            <p:ph type="sldNum" sz="quarter" idx="5"/>
          </p:nvPr>
        </p:nvSpPr>
        <p:spPr bwMode="auto">
          <a:xfrm>
            <a:off x="3884613" y="8683625"/>
            <a:ext cx="2971800" cy="458788"/>
          </a:xfrm>
          <a:noFill/>
          <a:ln>
            <a:miter lim="800000"/>
            <a:headEnd/>
            <a:tailEnd/>
          </a:ln>
        </p:spPr>
        <p:txBody>
          <a:bodyPr wrap="square" lIns="91374" tIns="45687" rIns="91374" bIns="45687" numCol="1" anchorCtr="0" compatLnSpc="1">
            <a:prstTxWarp prst="textNoShape">
              <a:avLst/>
            </a:prstTxWarp>
          </a:bodyPr>
          <a:lstStyle/>
          <a:p>
            <a:pPr fontAlgn="base">
              <a:spcBef>
                <a:spcPct val="0"/>
              </a:spcBef>
              <a:spcAft>
                <a:spcPct val="0"/>
              </a:spcAft>
              <a:buSzPct val="25000"/>
            </a:pPr>
            <a:fld id="{83AF2F1B-E23A-4B59-96E9-1E86EC8A5F8B}" type="slidenum">
              <a:rPr lang="en-US" sz="1100">
                <a:solidFill>
                  <a:srgbClr val="000000"/>
                </a:solidFill>
                <a:sym typeface="Calibri" pitchFamily="34" charset="0"/>
              </a:rPr>
              <a:pPr fontAlgn="base">
                <a:spcBef>
                  <a:spcPct val="0"/>
                </a:spcBef>
                <a:spcAft>
                  <a:spcPct val="0"/>
                </a:spcAft>
                <a:buSzPct val="25000"/>
              </a:pPr>
              <a:t>22</a:t>
            </a:fld>
            <a:endParaRPr lang="en-US" sz="1100">
              <a:solidFill>
                <a:srgbClr val="000000"/>
              </a:solidFill>
              <a:sym typeface="Calibri" pitchFamily="34" charset="0"/>
            </a:endParaRPr>
          </a:p>
        </p:txBody>
      </p:sp>
      <p:sp>
        <p:nvSpPr>
          <p:cNvPr id="49154" name="Shape 559"/>
          <p:cNvSpPr txBox="1">
            <a:spLocks noChangeArrowheads="1"/>
          </p:cNvSpPr>
          <p:nvPr/>
        </p:nvSpPr>
        <p:spPr bwMode="auto">
          <a:xfrm>
            <a:off x="3884613" y="8683625"/>
            <a:ext cx="2971800" cy="458788"/>
          </a:xfrm>
          <a:prstGeom prst="rect">
            <a:avLst/>
          </a:prstGeom>
          <a:noFill/>
          <a:ln w="9525">
            <a:noFill/>
            <a:miter lim="800000"/>
            <a:headEnd/>
            <a:tailEnd/>
          </a:ln>
        </p:spPr>
        <p:txBody>
          <a:bodyPr lIns="91374" tIns="45687" rIns="91374" bIns="45687" anchor="b"/>
          <a:lstStyle/>
          <a:p>
            <a:pPr algn="r">
              <a:buSzPct val="25000"/>
            </a:pPr>
            <a:fld id="{8B7C6AA4-9191-4DDC-A0DF-0DF906179550}" type="slidenum">
              <a:rPr lang="en-US" sz="1100">
                <a:solidFill>
                  <a:srgbClr val="000000"/>
                </a:solidFill>
                <a:latin typeface="Calibri" pitchFamily="34" charset="0"/>
                <a:sym typeface="Calibri" pitchFamily="34" charset="0"/>
              </a:rPr>
              <a:pPr algn="r">
                <a:buSzPct val="25000"/>
              </a:pPr>
              <a:t>22</a:t>
            </a:fld>
            <a:endParaRPr lang="en-US" sz="1100">
              <a:solidFill>
                <a:srgbClr val="000000"/>
              </a:solidFill>
              <a:latin typeface="Calibri" pitchFamily="34" charset="0"/>
              <a:sym typeface="Calibri" pitchFamily="34" charset="0"/>
            </a:endParaRPr>
          </a:p>
        </p:txBody>
      </p:sp>
      <p:sp>
        <p:nvSpPr>
          <p:cNvPr id="49155" name="Shape 560"/>
          <p:cNvSpPr txBox="1">
            <a:spLocks noChangeArrowheads="1"/>
          </p:cNvSpPr>
          <p:nvPr/>
        </p:nvSpPr>
        <p:spPr bwMode="auto">
          <a:xfrm>
            <a:off x="3884613" y="8683625"/>
            <a:ext cx="2971800" cy="458788"/>
          </a:xfrm>
          <a:prstGeom prst="rect">
            <a:avLst/>
          </a:prstGeom>
          <a:noFill/>
          <a:ln w="9525">
            <a:noFill/>
            <a:miter lim="800000"/>
            <a:headEnd/>
            <a:tailEnd/>
          </a:ln>
        </p:spPr>
        <p:txBody>
          <a:bodyPr lIns="91398" tIns="45687" rIns="91398" bIns="45687" anchor="b"/>
          <a:lstStyle/>
          <a:p>
            <a:pPr algn="r">
              <a:buSzPct val="25000"/>
            </a:pPr>
            <a:fld id="{DD170D55-70B4-4BAF-8869-A2DF3335BD14}" type="slidenum">
              <a:rPr lang="en-US" sz="1100">
                <a:solidFill>
                  <a:srgbClr val="000000"/>
                </a:solidFill>
                <a:cs typeface="Arial" charset="0"/>
                <a:sym typeface="Arial" charset="0"/>
              </a:rPr>
              <a:pPr algn="r">
                <a:buSzPct val="25000"/>
              </a:pPr>
              <a:t>22</a:t>
            </a:fld>
            <a:endParaRPr lang="en-US" sz="1100">
              <a:solidFill>
                <a:srgbClr val="000000"/>
              </a:solidFill>
              <a:cs typeface="Arial" charset="0"/>
              <a:sym typeface="Arial" charset="0"/>
            </a:endParaRPr>
          </a:p>
        </p:txBody>
      </p:sp>
      <p:sp>
        <p:nvSpPr>
          <p:cNvPr id="49156" name="Shape 561"/>
          <p:cNvSpPr>
            <a:spLocks noGrp="1" noRot="1" noChangeAspect="1"/>
          </p:cNvSpPr>
          <p:nvPr>
            <p:ph type="sldImg" idx="2"/>
          </p:nvPr>
        </p:nvSpPr>
        <p:spPr bwMode="auto">
          <a:xfrm>
            <a:off x="1382713" y="760413"/>
            <a:ext cx="5010150" cy="3757612"/>
          </a:xfrm>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25400" cap="flat">
            <a:solidFill>
              <a:srgbClr val="808080"/>
            </a:solidFill>
            <a:miter lim="800000"/>
            <a:headEnd type="none" w="med" len="med"/>
            <a:tailEnd type="none" w="med" len="med"/>
          </a:ln>
        </p:spPr>
      </p:sp>
      <p:sp>
        <p:nvSpPr>
          <p:cNvPr id="49157" name="Shape 562"/>
          <p:cNvSpPr txBox="1">
            <a:spLocks noGrp="1"/>
          </p:cNvSpPr>
          <p:nvPr>
            <p:ph type="body" idx="1"/>
          </p:nvPr>
        </p:nvSpPr>
        <p:spPr bwMode="auto">
          <a:xfrm>
            <a:off x="777875" y="4757738"/>
            <a:ext cx="6216650" cy="4510087"/>
          </a:xfrm>
          <a:noFill/>
        </p:spPr>
        <p:txBody>
          <a:bodyPr wrap="square" lIns="0" tIns="0" rIns="0" bIns="0" numCol="1" anchor="t" anchorCtr="0" compatLnSpc="1">
            <a:prstTxWarp prst="textNoShape">
              <a:avLst/>
            </a:prstTxWarp>
          </a:bodyPr>
          <a:lstStyle/>
          <a:p>
            <a:pPr>
              <a:spcBef>
                <a:spcPct val="0"/>
              </a:spcBef>
            </a:pPr>
            <a:r>
              <a:rPr lang="en-US" sz="1100" smtClean="0">
                <a:solidFill>
                  <a:srgbClr val="000000"/>
                </a:solidFill>
                <a:sym typeface="Calibri" pitchFamily="34" charset="0"/>
              </a:rPr>
              <a:t>Patterns to adapt to gravity and orient outward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1" name="Shape 567"/>
          <p:cNvSpPr>
            <a:spLocks noGrp="1"/>
          </p:cNvSpPr>
          <p:nvPr>
            <p:ph type="sldNum" sz="quarter" idx="5"/>
          </p:nvPr>
        </p:nvSpPr>
        <p:spPr bwMode="auto">
          <a:xfrm>
            <a:off x="3884613" y="8683625"/>
            <a:ext cx="2971800" cy="458788"/>
          </a:xfrm>
          <a:noFill/>
          <a:ln>
            <a:miter lim="800000"/>
            <a:headEnd/>
            <a:tailEnd/>
          </a:ln>
        </p:spPr>
        <p:txBody>
          <a:bodyPr wrap="square" lIns="91374" tIns="45687" rIns="91374" bIns="45687" numCol="1" anchorCtr="0" compatLnSpc="1">
            <a:prstTxWarp prst="textNoShape">
              <a:avLst/>
            </a:prstTxWarp>
          </a:bodyPr>
          <a:lstStyle/>
          <a:p>
            <a:pPr fontAlgn="base">
              <a:spcBef>
                <a:spcPct val="0"/>
              </a:spcBef>
              <a:spcAft>
                <a:spcPct val="0"/>
              </a:spcAft>
              <a:buSzPct val="25000"/>
            </a:pPr>
            <a:fld id="{3BC23EB6-0C35-4B5F-AD15-21762FBB3B41}" type="slidenum">
              <a:rPr lang="en-US" sz="1100">
                <a:solidFill>
                  <a:srgbClr val="000000"/>
                </a:solidFill>
                <a:sym typeface="Calibri" pitchFamily="34" charset="0"/>
              </a:rPr>
              <a:pPr fontAlgn="base">
                <a:spcBef>
                  <a:spcPct val="0"/>
                </a:spcBef>
                <a:spcAft>
                  <a:spcPct val="0"/>
                </a:spcAft>
                <a:buSzPct val="25000"/>
              </a:pPr>
              <a:t>23</a:t>
            </a:fld>
            <a:endParaRPr lang="en-US" sz="1100">
              <a:solidFill>
                <a:srgbClr val="000000"/>
              </a:solidFill>
              <a:sym typeface="Calibri" pitchFamily="34" charset="0"/>
            </a:endParaRPr>
          </a:p>
        </p:txBody>
      </p:sp>
      <p:sp>
        <p:nvSpPr>
          <p:cNvPr id="51202" name="Shape 568"/>
          <p:cNvSpPr txBox="1">
            <a:spLocks noChangeArrowheads="1"/>
          </p:cNvSpPr>
          <p:nvPr/>
        </p:nvSpPr>
        <p:spPr bwMode="auto">
          <a:xfrm>
            <a:off x="3884613" y="8683625"/>
            <a:ext cx="2971800" cy="458788"/>
          </a:xfrm>
          <a:prstGeom prst="rect">
            <a:avLst/>
          </a:prstGeom>
          <a:noFill/>
          <a:ln w="9525">
            <a:noFill/>
            <a:miter lim="800000"/>
            <a:headEnd/>
            <a:tailEnd/>
          </a:ln>
        </p:spPr>
        <p:txBody>
          <a:bodyPr lIns="91374" tIns="45687" rIns="91374" bIns="45687" anchor="b"/>
          <a:lstStyle/>
          <a:p>
            <a:pPr algn="r">
              <a:buSzPct val="25000"/>
            </a:pPr>
            <a:fld id="{83B154E5-737D-43C1-AD72-3E01532E04AD}" type="slidenum">
              <a:rPr lang="en-US" sz="1100">
                <a:solidFill>
                  <a:srgbClr val="000000"/>
                </a:solidFill>
                <a:latin typeface="Calibri" pitchFamily="34" charset="0"/>
                <a:sym typeface="Calibri" pitchFamily="34" charset="0"/>
              </a:rPr>
              <a:pPr algn="r">
                <a:buSzPct val="25000"/>
              </a:pPr>
              <a:t>23</a:t>
            </a:fld>
            <a:endParaRPr lang="en-US" sz="1100">
              <a:solidFill>
                <a:srgbClr val="000000"/>
              </a:solidFill>
              <a:latin typeface="Calibri" pitchFamily="34" charset="0"/>
              <a:sym typeface="Calibri" pitchFamily="34" charset="0"/>
            </a:endParaRPr>
          </a:p>
        </p:txBody>
      </p:sp>
      <p:sp>
        <p:nvSpPr>
          <p:cNvPr id="51203" name="Shape 569"/>
          <p:cNvSpPr txBox="1">
            <a:spLocks noChangeArrowheads="1"/>
          </p:cNvSpPr>
          <p:nvPr/>
        </p:nvSpPr>
        <p:spPr bwMode="auto">
          <a:xfrm>
            <a:off x="3884613" y="8683625"/>
            <a:ext cx="2971800" cy="458788"/>
          </a:xfrm>
          <a:prstGeom prst="rect">
            <a:avLst/>
          </a:prstGeom>
          <a:noFill/>
          <a:ln w="9525">
            <a:noFill/>
            <a:miter lim="800000"/>
            <a:headEnd/>
            <a:tailEnd/>
          </a:ln>
        </p:spPr>
        <p:txBody>
          <a:bodyPr lIns="91398" tIns="45687" rIns="91398" bIns="45687" anchor="b"/>
          <a:lstStyle/>
          <a:p>
            <a:pPr algn="r">
              <a:buSzPct val="25000"/>
            </a:pPr>
            <a:fld id="{68ACDABC-6514-49E9-9F65-254C06A661F2}" type="slidenum">
              <a:rPr lang="en-US" sz="1100">
                <a:solidFill>
                  <a:srgbClr val="000000"/>
                </a:solidFill>
                <a:cs typeface="Arial" charset="0"/>
                <a:sym typeface="Arial" charset="0"/>
              </a:rPr>
              <a:pPr algn="r">
                <a:buSzPct val="25000"/>
              </a:pPr>
              <a:t>23</a:t>
            </a:fld>
            <a:endParaRPr lang="en-US" sz="1100">
              <a:solidFill>
                <a:srgbClr val="000000"/>
              </a:solidFill>
              <a:cs typeface="Arial" charset="0"/>
              <a:sym typeface="Arial" charset="0"/>
            </a:endParaRPr>
          </a:p>
        </p:txBody>
      </p:sp>
      <p:sp>
        <p:nvSpPr>
          <p:cNvPr id="51204" name="Shape 570"/>
          <p:cNvSpPr>
            <a:spLocks noGrp="1" noRot="1" noChangeAspect="1"/>
          </p:cNvSpPr>
          <p:nvPr>
            <p:ph type="sldImg" idx="2"/>
          </p:nvPr>
        </p:nvSpPr>
        <p:spPr bwMode="auto">
          <a:xfrm>
            <a:off x="1143000" y="693738"/>
            <a:ext cx="4573588" cy="3430587"/>
          </a:xfrm>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25400" cap="flat">
            <a:solidFill>
              <a:srgbClr val="808080"/>
            </a:solidFill>
            <a:miter lim="800000"/>
            <a:headEnd type="none" w="med" len="med"/>
            <a:tailEnd type="none" w="med" len="med"/>
          </a:ln>
        </p:spPr>
      </p:sp>
      <p:sp>
        <p:nvSpPr>
          <p:cNvPr id="51205" name="Shape 571"/>
          <p:cNvSpPr txBox="1">
            <a:spLocks noGrp="1"/>
          </p:cNvSpPr>
          <p:nvPr>
            <p:ph type="body" idx="1"/>
          </p:nvPr>
        </p:nvSpPr>
        <p:spPr bwMode="auto">
          <a:xfrm>
            <a:off x="685800" y="4343400"/>
            <a:ext cx="5486400" cy="4116388"/>
          </a:xfrm>
          <a:noFill/>
        </p:spPr>
        <p:txBody>
          <a:bodyPr wrap="square" lIns="0" tIns="0" rIns="0" bIns="0" numCol="1" anchor="t" anchorCtr="0" compatLnSpc="1">
            <a:prstTxWarp prst="textNoShape">
              <a:avLst/>
            </a:prstTxWarp>
          </a:bodyPr>
          <a:lstStyle/>
          <a:p>
            <a:pPr>
              <a:spcBef>
                <a:spcPct val="0"/>
              </a:spcBef>
            </a:pPr>
            <a:endParaRPr lang="en-US" sz="1100" smtClean="0">
              <a:solidFill>
                <a:srgbClr val="000000"/>
              </a:solidFill>
              <a:sym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49" name="Shape 579"/>
          <p:cNvSpPr>
            <a:spLocks noGrp="1"/>
          </p:cNvSpPr>
          <p:nvPr>
            <p:ph type="sldNum" sz="quarter" idx="5"/>
          </p:nvPr>
        </p:nvSpPr>
        <p:spPr bwMode="auto">
          <a:xfrm>
            <a:off x="3884613" y="8683625"/>
            <a:ext cx="2971800" cy="458788"/>
          </a:xfrm>
          <a:noFill/>
          <a:ln>
            <a:miter lim="800000"/>
            <a:headEnd/>
            <a:tailEnd/>
          </a:ln>
        </p:spPr>
        <p:txBody>
          <a:bodyPr wrap="square" lIns="91374" tIns="45687" rIns="91374" bIns="45687" numCol="1" anchorCtr="0" compatLnSpc="1">
            <a:prstTxWarp prst="textNoShape">
              <a:avLst/>
            </a:prstTxWarp>
          </a:bodyPr>
          <a:lstStyle/>
          <a:p>
            <a:pPr fontAlgn="base">
              <a:spcBef>
                <a:spcPct val="0"/>
              </a:spcBef>
              <a:spcAft>
                <a:spcPct val="0"/>
              </a:spcAft>
              <a:buSzPct val="25000"/>
            </a:pPr>
            <a:fld id="{5B75B43B-3B90-4935-9EDC-CBEA484BA8E4}" type="slidenum">
              <a:rPr lang="en-US" sz="1100">
                <a:solidFill>
                  <a:srgbClr val="000000"/>
                </a:solidFill>
                <a:sym typeface="Calibri" pitchFamily="34" charset="0"/>
              </a:rPr>
              <a:pPr fontAlgn="base">
                <a:spcBef>
                  <a:spcPct val="0"/>
                </a:spcBef>
                <a:spcAft>
                  <a:spcPct val="0"/>
                </a:spcAft>
                <a:buSzPct val="25000"/>
              </a:pPr>
              <a:t>24</a:t>
            </a:fld>
            <a:endParaRPr lang="en-US" sz="1100">
              <a:solidFill>
                <a:srgbClr val="000000"/>
              </a:solidFill>
              <a:sym typeface="Calibri" pitchFamily="34" charset="0"/>
            </a:endParaRPr>
          </a:p>
        </p:txBody>
      </p:sp>
      <p:sp>
        <p:nvSpPr>
          <p:cNvPr id="53250" name="Shape 580"/>
          <p:cNvSpPr txBox="1">
            <a:spLocks noChangeArrowheads="1"/>
          </p:cNvSpPr>
          <p:nvPr/>
        </p:nvSpPr>
        <p:spPr bwMode="auto">
          <a:xfrm>
            <a:off x="3884613" y="8683625"/>
            <a:ext cx="2971800" cy="458788"/>
          </a:xfrm>
          <a:prstGeom prst="rect">
            <a:avLst/>
          </a:prstGeom>
          <a:noFill/>
          <a:ln w="9525">
            <a:noFill/>
            <a:miter lim="800000"/>
            <a:headEnd/>
            <a:tailEnd/>
          </a:ln>
        </p:spPr>
        <p:txBody>
          <a:bodyPr lIns="91374" tIns="45687" rIns="91374" bIns="45687" anchor="b"/>
          <a:lstStyle/>
          <a:p>
            <a:pPr algn="r">
              <a:buSzPct val="25000"/>
            </a:pPr>
            <a:fld id="{2ABB43E7-3686-420F-B218-5D3AC75D359D}" type="slidenum">
              <a:rPr lang="en-US" sz="1100">
                <a:solidFill>
                  <a:srgbClr val="000000"/>
                </a:solidFill>
                <a:latin typeface="Calibri" pitchFamily="34" charset="0"/>
                <a:sym typeface="Calibri" pitchFamily="34" charset="0"/>
              </a:rPr>
              <a:pPr algn="r">
                <a:buSzPct val="25000"/>
              </a:pPr>
              <a:t>24</a:t>
            </a:fld>
            <a:endParaRPr lang="en-US" sz="1100">
              <a:solidFill>
                <a:srgbClr val="000000"/>
              </a:solidFill>
              <a:latin typeface="Calibri" pitchFamily="34" charset="0"/>
              <a:sym typeface="Calibri" pitchFamily="34" charset="0"/>
            </a:endParaRPr>
          </a:p>
        </p:txBody>
      </p:sp>
      <p:sp>
        <p:nvSpPr>
          <p:cNvPr id="53251" name="Shape 581"/>
          <p:cNvSpPr txBox="1">
            <a:spLocks noChangeArrowheads="1"/>
          </p:cNvSpPr>
          <p:nvPr/>
        </p:nvSpPr>
        <p:spPr bwMode="auto">
          <a:xfrm>
            <a:off x="3884613" y="8683625"/>
            <a:ext cx="2971800" cy="458788"/>
          </a:xfrm>
          <a:prstGeom prst="rect">
            <a:avLst/>
          </a:prstGeom>
          <a:noFill/>
          <a:ln w="9525">
            <a:noFill/>
            <a:miter lim="800000"/>
            <a:headEnd/>
            <a:tailEnd/>
          </a:ln>
        </p:spPr>
        <p:txBody>
          <a:bodyPr lIns="91398" tIns="45687" rIns="91398" bIns="45687" anchor="b"/>
          <a:lstStyle/>
          <a:p>
            <a:pPr algn="r">
              <a:buSzPct val="25000"/>
            </a:pPr>
            <a:fld id="{3699176A-A1C1-448E-AF8E-7CF5C77ADB72}" type="slidenum">
              <a:rPr lang="en-US" sz="1100">
                <a:solidFill>
                  <a:srgbClr val="000000"/>
                </a:solidFill>
                <a:cs typeface="Arial" charset="0"/>
                <a:sym typeface="Arial" charset="0"/>
              </a:rPr>
              <a:pPr algn="r">
                <a:buSzPct val="25000"/>
              </a:pPr>
              <a:t>24</a:t>
            </a:fld>
            <a:endParaRPr lang="en-US" sz="1100">
              <a:solidFill>
                <a:srgbClr val="000000"/>
              </a:solidFill>
              <a:cs typeface="Arial" charset="0"/>
              <a:sym typeface="Arial" charset="0"/>
            </a:endParaRPr>
          </a:p>
        </p:txBody>
      </p:sp>
      <p:sp>
        <p:nvSpPr>
          <p:cNvPr id="53252" name="Shape 582"/>
          <p:cNvSpPr>
            <a:spLocks noGrp="1" noRot="1" noChangeAspect="1"/>
          </p:cNvSpPr>
          <p:nvPr>
            <p:ph type="sldImg" idx="2"/>
          </p:nvPr>
        </p:nvSpPr>
        <p:spPr bwMode="auto">
          <a:xfrm>
            <a:off x="1143000" y="693738"/>
            <a:ext cx="4573588" cy="3430587"/>
          </a:xfrm>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25400" cap="flat">
            <a:solidFill>
              <a:srgbClr val="808080"/>
            </a:solidFill>
            <a:miter lim="800000"/>
            <a:headEnd type="none" w="med" len="med"/>
            <a:tailEnd type="none" w="med" len="med"/>
          </a:ln>
        </p:spPr>
      </p:sp>
      <p:sp>
        <p:nvSpPr>
          <p:cNvPr id="53253" name="Shape 583"/>
          <p:cNvSpPr txBox="1">
            <a:spLocks noGrp="1"/>
          </p:cNvSpPr>
          <p:nvPr>
            <p:ph type="body" idx="1"/>
          </p:nvPr>
        </p:nvSpPr>
        <p:spPr bwMode="auto">
          <a:xfrm>
            <a:off x="685800" y="4343400"/>
            <a:ext cx="5486400" cy="4116388"/>
          </a:xfrm>
          <a:noFill/>
        </p:spPr>
        <p:txBody>
          <a:bodyPr wrap="square" lIns="0" tIns="0" rIns="0" bIns="0" numCol="1" anchor="t" anchorCtr="0" compatLnSpc="1">
            <a:prstTxWarp prst="textNoShape">
              <a:avLst/>
            </a:prstTxWarp>
          </a:bodyPr>
          <a:lstStyle/>
          <a:p>
            <a:pPr>
              <a:spcBef>
                <a:spcPct val="0"/>
              </a:spcBef>
            </a:pPr>
            <a:endParaRPr lang="en-US" sz="1100" smtClean="0">
              <a:solidFill>
                <a:srgbClr val="000000"/>
              </a:solidFill>
              <a:sym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aThe Landau reaction is elicited by supporting the infant horizontally in the air in the prone position. The reaction is present if the infant raises his head and arches his back with the concavity upwards. A subsidiary part of the response is partial extension of the lower limbs at the hip-joints.</a:t>
            </a:r>
          </a:p>
          <a:p>
            <a:pPr>
              <a:spcBef>
                <a:spcPct val="0"/>
              </a:spcBef>
            </a:pPr>
            <a:r>
              <a:rPr lang="en-US" smtClean="0"/>
              <a:t>The reaction may be elicited in normal infants from the age of about 3 months onwards, is present in most infants in the second six months of life, and becomes increasingly difficult to evoke after the age of one year.</a:t>
            </a:r>
          </a:p>
          <a:p>
            <a:pPr>
              <a:spcBef>
                <a:spcPct val="0"/>
              </a:spcBef>
            </a:pPr>
            <a:r>
              <a:rPr lang="en-US" smtClean="0"/>
              <a:t>Absence of the response in infants over the age of 3 months is seen in association with motor weakness, as in cerebral palsy, motor neurone disease and mental retardation.</a:t>
            </a:r>
          </a:p>
          <a:p>
            <a:pPr>
              <a:spcBef>
                <a:spcPct val="0"/>
              </a:spcBef>
            </a:pPr>
            <a:r>
              <a:rPr lang="en-US" smtClean="0"/>
              <a:t>The Landau reaction represents the combined effects of labyrinthine, neck and visual reactions.</a:t>
            </a:r>
          </a:p>
          <a:p>
            <a:pPr>
              <a:spcBef>
                <a:spcPct val="0"/>
              </a:spcBef>
            </a:pPr>
            <a:endParaRPr lang="en-US" smtClean="0"/>
          </a:p>
          <a:p>
            <a:pPr>
              <a:spcBef>
                <a:spcPct val="0"/>
              </a:spcBef>
            </a:pPr>
            <a:r>
              <a:rPr lang="en-US" smtClean="0"/>
              <a:t>About the balance in the patterns, see athletes who are very stiff and present with difficulty breathing with a bias towards extension</a:t>
            </a:r>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0D961F-FE3B-46F9-B26F-775178E63DBF}" type="slidenum">
              <a:rPr lang="en-US"/>
              <a:pPr fontAlgn="base">
                <a:spcBef>
                  <a:spcPct val="0"/>
                </a:spcBef>
                <a:spcAft>
                  <a:spcPct val="0"/>
                </a:spcAft>
              </a:pPr>
              <a:t>25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Independent sitting, standing, interaction between two people</a:t>
            </a:r>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2073DF-E389-4CB8-999C-C8957BB32128}" type="slidenum">
              <a:rPr lang="en-US"/>
              <a:pPr fontAlgn="base">
                <a:spcBef>
                  <a:spcPct val="0"/>
                </a:spcBef>
                <a:spcAft>
                  <a:spcPct val="0"/>
                </a:spcAft>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Posture and movement: how one responds to gravity and sudden changes within the environment predict how well you are able to activate posture and breath </a:t>
            </a:r>
          </a:p>
          <a:p>
            <a:pPr>
              <a:spcBef>
                <a:spcPct val="0"/>
              </a:spcBef>
            </a:pPr>
            <a:endParaRPr lang="en-US" smtClean="0"/>
          </a:p>
          <a:p>
            <a:pPr>
              <a:spcBef>
                <a:spcPct val="0"/>
              </a:spcBef>
            </a:pPr>
            <a:r>
              <a:rPr lang="en-US" smtClean="0"/>
              <a:t>Early patterns are the scaffolding/support for posture and movement</a:t>
            </a:r>
          </a:p>
          <a:p>
            <a:pPr>
              <a:spcBef>
                <a:spcPct val="0"/>
              </a:spcBef>
            </a:pPr>
            <a:endParaRPr lang="en-US" smtClean="0"/>
          </a:p>
          <a:p>
            <a:pPr>
              <a:spcBef>
                <a:spcPct val="0"/>
              </a:spcBef>
            </a:pPr>
            <a:r>
              <a:rPr lang="en-US" smtClean="0"/>
              <a:t>Early movement patterns plus sensory input (change)/adapt comes back to sensory input; how patterns are used and adapted become the first thing you use to respond to the environment as you respond thes patterns change; triggered by sensation and poor sensory motor processing can lead to incomplete or inefficieint sensory motor expression </a:t>
            </a:r>
          </a:p>
          <a:p>
            <a:pPr>
              <a:spcBef>
                <a:spcPct val="0"/>
              </a:spcBef>
            </a:pPr>
            <a:endParaRPr lang="en-US" smtClean="0"/>
          </a:p>
          <a:p>
            <a:pPr>
              <a:spcBef>
                <a:spcPct val="0"/>
              </a:spcBef>
            </a:pPr>
            <a:r>
              <a:rPr lang="en-US" smtClean="0"/>
              <a:t>Typical part of development, can influence emotional state and postural development as well as the use of the visual and auditory attention if they are present beyond their developmental dates they will disrupt development of posture, balance, and regulation of affect (always present in the wiring of the brain, but only expressed beyond an age if there is damage to the brain or stress in the system or asked to accomplish a task beyond your skill level at that moment) </a:t>
            </a:r>
          </a:p>
          <a:p>
            <a:pPr>
              <a:spcBef>
                <a:spcPct val="0"/>
              </a:spcBef>
            </a:pPr>
            <a:endParaRPr lang="en-US" smtClean="0"/>
          </a:p>
          <a:p>
            <a:pPr>
              <a:spcBef>
                <a:spcPct val="0"/>
              </a:spcBef>
            </a:pPr>
            <a:r>
              <a:rPr lang="en-US" smtClean="0"/>
              <a:t>Sensory input is processed through multiple sensory motor networks throughout the brain </a:t>
            </a:r>
          </a:p>
          <a:p>
            <a:pPr>
              <a:spcBef>
                <a:spcPct val="0"/>
              </a:spcBef>
            </a:pPr>
            <a:endParaRPr lang="en-US" smtClean="0"/>
          </a:p>
          <a:p>
            <a:pPr>
              <a:spcBef>
                <a:spcPct val="0"/>
              </a:spcBef>
            </a:pPr>
            <a:r>
              <a:rPr lang="en-US" smtClean="0"/>
              <a:t>Without them undeveloped and inefficient- challenges with interaction, engagement, and higher level participation (fullest level of expression of ourselves)</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721003-F459-4B21-9225-D72FF0F783C1}" type="slidenum">
              <a:rPr lang="en-US"/>
              <a:pPr fontAlgn="base">
                <a:spcBef>
                  <a:spcPct val="0"/>
                </a:spcBef>
                <a:spcAft>
                  <a:spcPct val="0"/>
                </a:spcAft>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ea typeface="MS PGothic"/>
                <a:cs typeface="MS PGothic"/>
              </a:rPr>
              <a:t>Pictorial of how sensation and arousal  </a:t>
            </a:r>
          </a:p>
          <a:p>
            <a:pPr>
              <a:spcBef>
                <a:spcPct val="0"/>
              </a:spcBef>
            </a:pPr>
            <a:endParaRPr lang="en-US" smtClean="0">
              <a:ea typeface="MS PGothic"/>
              <a:cs typeface="MS PGothic"/>
            </a:endParaRPr>
          </a:p>
          <a:p>
            <a:pPr>
              <a:spcBef>
                <a:spcPct val="0"/>
              </a:spcBef>
            </a:pPr>
            <a:r>
              <a:rPr lang="en-US" smtClean="0">
                <a:ea typeface="MS PGothic"/>
                <a:cs typeface="MS PGothic"/>
              </a:rPr>
              <a:t>Flip your lid- how you process sensation impacts your ability to access your frontal lobe</a:t>
            </a: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7CCF5E-A0B3-42C1-8301-7EBE8C106E8A}" type="slidenum">
              <a:rPr lang="en-US"/>
              <a:pPr fontAlgn="base">
                <a:spcBef>
                  <a:spcPct val="0"/>
                </a:spcBef>
                <a:spcAft>
                  <a:spcPct val="0"/>
                </a:spcAft>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en-US" smtClean="0">
                <a:ea typeface="MS PGothic"/>
                <a:cs typeface="MS PGothic"/>
              </a:rPr>
              <a:t>Shelly Mannell and Julie Wiebee references for the inner core—articles from the adult PT literature (NDT framework).  We have translated their work into SI treatment. The Hodges respiratory diaphragm. </a:t>
            </a:r>
          </a:p>
          <a:p>
            <a:pPr>
              <a:spcBef>
                <a:spcPct val="0"/>
              </a:spcBef>
            </a:pPr>
            <a:endParaRPr lang="en-US" altLang="en-US" smtClean="0">
              <a:ea typeface="MS PGothic"/>
              <a:cs typeface="MS PGothic"/>
            </a:endParaRPr>
          </a:p>
          <a:p>
            <a:pPr>
              <a:spcBef>
                <a:spcPct val="0"/>
              </a:spcBef>
            </a:pPr>
            <a:r>
              <a:rPr lang="en-US" smtClean="0">
                <a:solidFill>
                  <a:srgbClr val="000000"/>
                </a:solidFill>
                <a:latin typeface="Georgia" pitchFamily="18" charset="0"/>
                <a:sym typeface="Georgia" pitchFamily="18" charset="0"/>
              </a:rPr>
              <a:t>In a number of studies, these muscles have been shown to activate prior to movement, providing an anchor for outer core muscles</a:t>
            </a:r>
          </a:p>
          <a:p>
            <a:pPr>
              <a:spcBef>
                <a:spcPct val="0"/>
              </a:spcBef>
            </a:pPr>
            <a:endParaRPr lang="en-US" altLang="en-US" smtClean="0">
              <a:ea typeface="MS PGothic"/>
              <a:cs typeface="MS PGothic"/>
            </a:endParaRPr>
          </a:p>
          <a:p>
            <a:pPr>
              <a:spcBef>
                <a:spcPct val="0"/>
              </a:spcBef>
            </a:pPr>
            <a:r>
              <a:rPr lang="en-US" smtClean="0"/>
              <a:t>Science, inner, outer core and posture</a:t>
            </a:r>
          </a:p>
          <a:p>
            <a:pPr>
              <a:spcBef>
                <a:spcPct val="0"/>
              </a:spcBef>
            </a:pPr>
            <a:r>
              <a:rPr lang="en-US" smtClean="0"/>
              <a:t>What we know from physical sciences- Hodges </a:t>
            </a:r>
          </a:p>
          <a:p>
            <a:pPr>
              <a:spcBef>
                <a:spcPct val="0"/>
              </a:spcBef>
            </a:pPr>
            <a:endParaRPr lang="en-US" altLang="en-US" smtClean="0">
              <a:ea typeface="MS PGothic"/>
              <a:cs typeface="MS PGothic"/>
            </a:endParaRPr>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B85435-CCBC-4202-AD7A-EC8011D4D0C2}" type="slidenum">
              <a:rPr lang="en-US" altLang="en-US">
                <a:solidFill>
                  <a:srgbClr val="000000"/>
                </a:solidFill>
              </a:rPr>
              <a:pPr fontAlgn="base">
                <a:spcBef>
                  <a:spcPct val="0"/>
                </a:spcBef>
                <a:spcAft>
                  <a:spcPct val="0"/>
                </a:spcAft>
              </a:pPr>
              <a:t>12</a:t>
            </a:fld>
            <a:endParaRPr lang="en-US" alt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Posture and movement: how one responds to gravity and sudden changes within the environment predict how well you are able to activate posture and breath </a:t>
            </a:r>
          </a:p>
          <a:p>
            <a:pPr>
              <a:spcBef>
                <a:spcPct val="0"/>
              </a:spcBef>
            </a:pPr>
            <a:endParaRPr lang="en-US" smtClean="0"/>
          </a:p>
          <a:p>
            <a:pPr>
              <a:spcBef>
                <a:spcPct val="0"/>
              </a:spcBef>
            </a:pPr>
            <a:r>
              <a:rPr lang="en-US" smtClean="0"/>
              <a:t>Early patterns are the scaffolding/support for posture and movement</a:t>
            </a:r>
          </a:p>
          <a:p>
            <a:pPr>
              <a:spcBef>
                <a:spcPct val="0"/>
              </a:spcBef>
            </a:pPr>
            <a:endParaRPr lang="en-US" smtClean="0"/>
          </a:p>
          <a:p>
            <a:pPr>
              <a:spcBef>
                <a:spcPct val="0"/>
              </a:spcBef>
            </a:pPr>
            <a:r>
              <a:rPr lang="en-US" smtClean="0"/>
              <a:t>Early movement patterns plus sensory input (change)/adapt comes back to sensory input; how patterns are used and adapted become the first thing you use to respond to the environment as you respond thes patterns change; triggered by sensation and poor sensory motor processing can lead to incomplete or inefficieint sensory motor expression </a:t>
            </a:r>
          </a:p>
          <a:p>
            <a:pPr>
              <a:spcBef>
                <a:spcPct val="0"/>
              </a:spcBef>
            </a:pPr>
            <a:endParaRPr lang="en-US" smtClean="0"/>
          </a:p>
          <a:p>
            <a:pPr>
              <a:spcBef>
                <a:spcPct val="0"/>
              </a:spcBef>
            </a:pPr>
            <a:r>
              <a:rPr lang="en-US" smtClean="0"/>
              <a:t>Typical part of development, can influence emotional state and postural development as well as the use of the visual and auditory attention if they are present beyond their developmental dates they will disrupt development of posture, balance, and regulation of affect (always present in the wiring of the brain, but only expressed beyond an age if there is damage to the brain or stress in the system or asked to accomplish a task beyond your skill level at that moment) </a:t>
            </a:r>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D8E2F3-4621-421E-982E-51FCE533F4F0}" type="slidenum">
              <a:rPr lang="en-US"/>
              <a:pPr fontAlgn="base">
                <a:spcBef>
                  <a:spcPct val="0"/>
                </a:spcBef>
                <a:spcAft>
                  <a:spcPct val="0"/>
                </a:spcAft>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Shape 455"/>
          <p:cNvSpPr>
            <a:spLocks noGrp="1"/>
          </p:cNvSpPr>
          <p:nvPr>
            <p:ph type="sldNum" sz="quarter" idx="5"/>
          </p:nvPr>
        </p:nvSpPr>
        <p:spPr bwMode="auto">
          <a:xfrm>
            <a:off x="3884613" y="8683625"/>
            <a:ext cx="2971800" cy="458788"/>
          </a:xfrm>
          <a:noFill/>
          <a:ln>
            <a:miter lim="800000"/>
            <a:headEnd/>
            <a:tailEnd/>
          </a:ln>
        </p:spPr>
        <p:txBody>
          <a:bodyPr wrap="square" lIns="91374" tIns="45687" rIns="91374" bIns="45687" numCol="1" anchorCtr="0" compatLnSpc="1">
            <a:prstTxWarp prst="textNoShape">
              <a:avLst/>
            </a:prstTxWarp>
          </a:bodyPr>
          <a:lstStyle/>
          <a:p>
            <a:pPr fontAlgn="base">
              <a:spcBef>
                <a:spcPct val="0"/>
              </a:spcBef>
              <a:spcAft>
                <a:spcPct val="0"/>
              </a:spcAft>
              <a:buSzPct val="25000"/>
            </a:pPr>
            <a:fld id="{5BD9E326-4413-44BC-9660-3F39E2E9CB89}" type="slidenum">
              <a:rPr lang="en-US" sz="1100">
                <a:solidFill>
                  <a:srgbClr val="000000"/>
                </a:solidFill>
                <a:sym typeface="Calibri" pitchFamily="34" charset="0"/>
              </a:rPr>
              <a:pPr fontAlgn="base">
                <a:spcBef>
                  <a:spcPct val="0"/>
                </a:spcBef>
                <a:spcAft>
                  <a:spcPct val="0"/>
                </a:spcAft>
                <a:buSzPct val="25000"/>
              </a:pPr>
              <a:t>15</a:t>
            </a:fld>
            <a:endParaRPr lang="en-US" sz="1100">
              <a:solidFill>
                <a:srgbClr val="000000"/>
              </a:solidFill>
              <a:sym typeface="Calibri" pitchFamily="34" charset="0"/>
            </a:endParaRPr>
          </a:p>
        </p:txBody>
      </p:sp>
      <p:sp>
        <p:nvSpPr>
          <p:cNvPr id="36866" name="Shape 456"/>
          <p:cNvSpPr txBox="1">
            <a:spLocks noChangeArrowheads="1"/>
          </p:cNvSpPr>
          <p:nvPr/>
        </p:nvSpPr>
        <p:spPr bwMode="auto">
          <a:xfrm>
            <a:off x="3884613" y="8683625"/>
            <a:ext cx="2971800" cy="458788"/>
          </a:xfrm>
          <a:prstGeom prst="rect">
            <a:avLst/>
          </a:prstGeom>
          <a:noFill/>
          <a:ln w="9525">
            <a:noFill/>
            <a:miter lim="800000"/>
            <a:headEnd/>
            <a:tailEnd/>
          </a:ln>
        </p:spPr>
        <p:txBody>
          <a:bodyPr lIns="91374" tIns="45687" rIns="91374" bIns="45687" anchor="b"/>
          <a:lstStyle/>
          <a:p>
            <a:pPr algn="r">
              <a:buSzPct val="25000"/>
            </a:pPr>
            <a:fld id="{76EC44E9-2882-4783-92F0-CFC56FCA36CD}" type="slidenum">
              <a:rPr lang="en-US" sz="1100">
                <a:solidFill>
                  <a:srgbClr val="000000"/>
                </a:solidFill>
                <a:latin typeface="Calibri" pitchFamily="34" charset="0"/>
                <a:sym typeface="Calibri" pitchFamily="34" charset="0"/>
              </a:rPr>
              <a:pPr algn="r">
                <a:buSzPct val="25000"/>
              </a:pPr>
              <a:t>15</a:t>
            </a:fld>
            <a:endParaRPr lang="en-US" sz="1100">
              <a:solidFill>
                <a:srgbClr val="000000"/>
              </a:solidFill>
              <a:latin typeface="Calibri" pitchFamily="34" charset="0"/>
              <a:sym typeface="Calibri" pitchFamily="34" charset="0"/>
            </a:endParaRPr>
          </a:p>
        </p:txBody>
      </p:sp>
      <p:sp>
        <p:nvSpPr>
          <p:cNvPr id="36867" name="Shape 457"/>
          <p:cNvSpPr txBox="1">
            <a:spLocks noChangeArrowheads="1"/>
          </p:cNvSpPr>
          <p:nvPr/>
        </p:nvSpPr>
        <p:spPr bwMode="auto">
          <a:xfrm>
            <a:off x="3884613" y="8683625"/>
            <a:ext cx="2971800" cy="458788"/>
          </a:xfrm>
          <a:prstGeom prst="rect">
            <a:avLst/>
          </a:prstGeom>
          <a:noFill/>
          <a:ln w="9525">
            <a:noFill/>
            <a:miter lim="800000"/>
            <a:headEnd/>
            <a:tailEnd/>
          </a:ln>
        </p:spPr>
        <p:txBody>
          <a:bodyPr lIns="91398" tIns="45687" rIns="91398" bIns="45687" anchor="b"/>
          <a:lstStyle/>
          <a:p>
            <a:pPr algn="r">
              <a:buSzPct val="25000"/>
            </a:pPr>
            <a:fld id="{EDF5B7D0-0D6C-4386-90D8-4CE3A75EDD97}" type="slidenum">
              <a:rPr lang="en-US" sz="1100">
                <a:solidFill>
                  <a:srgbClr val="000000"/>
                </a:solidFill>
                <a:cs typeface="Arial" charset="0"/>
                <a:sym typeface="Arial" charset="0"/>
              </a:rPr>
              <a:pPr algn="r">
                <a:buSzPct val="25000"/>
              </a:pPr>
              <a:t>15</a:t>
            </a:fld>
            <a:endParaRPr lang="en-US" sz="1100">
              <a:solidFill>
                <a:srgbClr val="000000"/>
              </a:solidFill>
              <a:cs typeface="Arial" charset="0"/>
              <a:sym typeface="Arial" charset="0"/>
            </a:endParaRPr>
          </a:p>
        </p:txBody>
      </p:sp>
      <p:sp>
        <p:nvSpPr>
          <p:cNvPr id="36868" name="Shape 458"/>
          <p:cNvSpPr>
            <a:spLocks noGrp="1" noRot="1" noChangeAspect="1"/>
          </p:cNvSpPr>
          <p:nvPr>
            <p:ph type="sldImg" idx="2"/>
          </p:nvPr>
        </p:nvSpPr>
        <p:spPr bwMode="auto">
          <a:xfrm>
            <a:off x="1382713" y="760413"/>
            <a:ext cx="5010150" cy="3757612"/>
          </a:xfrm>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25400" cap="flat">
            <a:solidFill>
              <a:srgbClr val="808080"/>
            </a:solidFill>
            <a:miter lim="800000"/>
            <a:headEnd type="none" w="med" len="med"/>
            <a:tailEnd type="none" w="med" len="med"/>
          </a:ln>
        </p:spPr>
      </p:sp>
      <p:sp>
        <p:nvSpPr>
          <p:cNvPr id="36869" name="Shape 459"/>
          <p:cNvSpPr txBox="1">
            <a:spLocks noGrp="1"/>
          </p:cNvSpPr>
          <p:nvPr>
            <p:ph type="body" idx="1"/>
          </p:nvPr>
        </p:nvSpPr>
        <p:spPr bwMode="auto">
          <a:xfrm>
            <a:off x="777875" y="4757738"/>
            <a:ext cx="6216650" cy="4510087"/>
          </a:xfrm>
          <a:noFill/>
        </p:spPr>
        <p:txBody>
          <a:bodyPr wrap="square" lIns="0" tIns="0" rIns="0" bIns="0" numCol="1" anchor="t" anchorCtr="0" compatLnSpc="1">
            <a:prstTxWarp prst="textNoShape">
              <a:avLst/>
            </a:prstTxWarp>
          </a:bodyPr>
          <a:lstStyle/>
          <a:p>
            <a:pPr>
              <a:spcBef>
                <a:spcPct val="0"/>
              </a:spcBef>
            </a:pPr>
            <a:r>
              <a:rPr lang="en-US" sz="1100" smtClean="0">
                <a:solidFill>
                  <a:srgbClr val="000000"/>
                </a:solidFill>
                <a:sym typeface="Calibri" pitchFamily="34" charset="0"/>
              </a:rPr>
              <a:t>Patterns of protection v. patterns of engagement – rework slide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3" name="Shape 479"/>
          <p:cNvSpPr>
            <a:spLocks noGrp="1"/>
          </p:cNvSpPr>
          <p:nvPr>
            <p:ph type="sldNum" sz="quarter" idx="5"/>
          </p:nvPr>
        </p:nvSpPr>
        <p:spPr bwMode="auto">
          <a:xfrm>
            <a:off x="3884613" y="8683625"/>
            <a:ext cx="2971800" cy="458788"/>
          </a:xfrm>
          <a:noFill/>
          <a:ln>
            <a:miter lim="800000"/>
            <a:headEnd/>
            <a:tailEnd/>
          </a:ln>
        </p:spPr>
        <p:txBody>
          <a:bodyPr wrap="square" lIns="91374" tIns="45687" rIns="91374" bIns="45687" numCol="1" anchorCtr="0" compatLnSpc="1">
            <a:prstTxWarp prst="textNoShape">
              <a:avLst/>
            </a:prstTxWarp>
          </a:bodyPr>
          <a:lstStyle/>
          <a:p>
            <a:pPr fontAlgn="base">
              <a:spcBef>
                <a:spcPct val="0"/>
              </a:spcBef>
              <a:spcAft>
                <a:spcPct val="0"/>
              </a:spcAft>
              <a:buSzPct val="25000"/>
            </a:pPr>
            <a:fld id="{85997E64-BA2A-493D-A508-483F1460B13C}" type="slidenum">
              <a:rPr lang="en-US" sz="1100">
                <a:solidFill>
                  <a:srgbClr val="000000"/>
                </a:solidFill>
                <a:sym typeface="Calibri" pitchFamily="34" charset="0"/>
              </a:rPr>
              <a:pPr fontAlgn="base">
                <a:spcBef>
                  <a:spcPct val="0"/>
                </a:spcBef>
                <a:spcAft>
                  <a:spcPct val="0"/>
                </a:spcAft>
                <a:buSzPct val="25000"/>
              </a:pPr>
              <a:t>16</a:t>
            </a:fld>
            <a:endParaRPr lang="en-US" sz="1100">
              <a:solidFill>
                <a:srgbClr val="000000"/>
              </a:solidFill>
              <a:sym typeface="Calibri" pitchFamily="34" charset="0"/>
            </a:endParaRPr>
          </a:p>
        </p:txBody>
      </p:sp>
      <p:sp>
        <p:nvSpPr>
          <p:cNvPr id="38914" name="Shape 480"/>
          <p:cNvSpPr txBox="1">
            <a:spLocks noChangeArrowheads="1"/>
          </p:cNvSpPr>
          <p:nvPr/>
        </p:nvSpPr>
        <p:spPr bwMode="auto">
          <a:xfrm>
            <a:off x="3884613" y="8683625"/>
            <a:ext cx="2971800" cy="458788"/>
          </a:xfrm>
          <a:prstGeom prst="rect">
            <a:avLst/>
          </a:prstGeom>
          <a:noFill/>
          <a:ln w="9525">
            <a:noFill/>
            <a:miter lim="800000"/>
            <a:headEnd/>
            <a:tailEnd/>
          </a:ln>
        </p:spPr>
        <p:txBody>
          <a:bodyPr lIns="91374" tIns="45687" rIns="91374" bIns="45687" anchor="b"/>
          <a:lstStyle/>
          <a:p>
            <a:pPr algn="r">
              <a:buSzPct val="25000"/>
            </a:pPr>
            <a:fld id="{81285C6B-D640-497E-BBD4-1708303AC113}" type="slidenum">
              <a:rPr lang="en-US" sz="1100">
                <a:solidFill>
                  <a:srgbClr val="000000"/>
                </a:solidFill>
                <a:latin typeface="Calibri" pitchFamily="34" charset="0"/>
                <a:sym typeface="Calibri" pitchFamily="34" charset="0"/>
              </a:rPr>
              <a:pPr algn="r">
                <a:buSzPct val="25000"/>
              </a:pPr>
              <a:t>16</a:t>
            </a:fld>
            <a:endParaRPr lang="en-US" sz="1100">
              <a:solidFill>
                <a:srgbClr val="000000"/>
              </a:solidFill>
              <a:latin typeface="Calibri" pitchFamily="34" charset="0"/>
              <a:sym typeface="Calibri" pitchFamily="34" charset="0"/>
            </a:endParaRPr>
          </a:p>
        </p:txBody>
      </p:sp>
      <p:sp>
        <p:nvSpPr>
          <p:cNvPr id="38915" name="Shape 481"/>
          <p:cNvSpPr txBox="1">
            <a:spLocks noChangeArrowheads="1"/>
          </p:cNvSpPr>
          <p:nvPr/>
        </p:nvSpPr>
        <p:spPr bwMode="auto">
          <a:xfrm>
            <a:off x="3884613" y="8683625"/>
            <a:ext cx="2971800" cy="458788"/>
          </a:xfrm>
          <a:prstGeom prst="rect">
            <a:avLst/>
          </a:prstGeom>
          <a:noFill/>
          <a:ln w="9525">
            <a:noFill/>
            <a:miter lim="800000"/>
            <a:headEnd/>
            <a:tailEnd/>
          </a:ln>
        </p:spPr>
        <p:txBody>
          <a:bodyPr lIns="91398" tIns="45687" rIns="91398" bIns="45687" anchor="b"/>
          <a:lstStyle/>
          <a:p>
            <a:pPr algn="r">
              <a:buSzPct val="25000"/>
            </a:pPr>
            <a:fld id="{144A1446-F0A6-4AE8-83C8-6DEFB69A92DF}" type="slidenum">
              <a:rPr lang="en-US" sz="1100">
                <a:solidFill>
                  <a:srgbClr val="000000"/>
                </a:solidFill>
                <a:cs typeface="Arial" charset="0"/>
                <a:sym typeface="Arial" charset="0"/>
              </a:rPr>
              <a:pPr algn="r">
                <a:buSzPct val="25000"/>
              </a:pPr>
              <a:t>16</a:t>
            </a:fld>
            <a:endParaRPr lang="en-US" sz="1100">
              <a:solidFill>
                <a:srgbClr val="000000"/>
              </a:solidFill>
              <a:cs typeface="Arial" charset="0"/>
              <a:sym typeface="Arial" charset="0"/>
            </a:endParaRPr>
          </a:p>
        </p:txBody>
      </p:sp>
      <p:sp>
        <p:nvSpPr>
          <p:cNvPr id="38916" name="Shape 482"/>
          <p:cNvSpPr>
            <a:spLocks noGrp="1" noRot="1" noChangeAspect="1"/>
          </p:cNvSpPr>
          <p:nvPr>
            <p:ph type="sldImg" idx="2"/>
          </p:nvPr>
        </p:nvSpPr>
        <p:spPr bwMode="auto">
          <a:xfrm>
            <a:off x="1143000" y="693738"/>
            <a:ext cx="4573588" cy="3430587"/>
          </a:xfrm>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25400" cap="flat">
            <a:solidFill>
              <a:srgbClr val="808080"/>
            </a:solidFill>
            <a:miter lim="800000"/>
            <a:headEnd type="none" w="med" len="med"/>
            <a:tailEnd type="none" w="med" len="med"/>
          </a:ln>
        </p:spPr>
      </p:sp>
      <p:sp>
        <p:nvSpPr>
          <p:cNvPr id="38917" name="Shape 483"/>
          <p:cNvSpPr txBox="1">
            <a:spLocks noGrp="1"/>
          </p:cNvSpPr>
          <p:nvPr>
            <p:ph type="body" idx="1"/>
          </p:nvPr>
        </p:nvSpPr>
        <p:spPr bwMode="auto">
          <a:xfrm>
            <a:off x="685800" y="4343400"/>
            <a:ext cx="5486400" cy="4116388"/>
          </a:xfrm>
          <a:noFill/>
        </p:spPr>
        <p:txBody>
          <a:bodyPr wrap="square" lIns="0" tIns="0" rIns="0" bIns="0" numCol="1" anchor="t" anchorCtr="0" compatLnSpc="1">
            <a:prstTxWarp prst="textNoShape">
              <a:avLst/>
            </a:prstTxWarp>
          </a:bodyPr>
          <a:lstStyle/>
          <a:p>
            <a:pPr>
              <a:spcBef>
                <a:spcPct val="0"/>
              </a:spcBef>
            </a:pPr>
            <a:endParaRPr lang="en-US" sz="1100" smtClean="0">
              <a:solidFill>
                <a:srgbClr val="000000"/>
              </a:solidFill>
              <a:sym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What wires together fires together- create new pathways </a:t>
            </a:r>
          </a:p>
          <a:p>
            <a:pPr>
              <a:spcBef>
                <a:spcPct val="0"/>
              </a:spcBef>
            </a:pPr>
            <a:endParaRPr lang="en-US" smtClean="0"/>
          </a:p>
          <a:p>
            <a:pPr>
              <a:spcBef>
                <a:spcPct val="0"/>
              </a:spcBef>
            </a:pPr>
            <a:r>
              <a:rPr lang="en-US" smtClean="0"/>
              <a:t>When we have poor sensory processing it sets the individual up to be tripped by the low route of processing. What fires together wires together so if you keep tripping the pathways of the low route with your sensory system you are more apt to stay stuck in this pathway</a:t>
            </a:r>
          </a:p>
          <a:p>
            <a:pPr>
              <a:spcBef>
                <a:spcPct val="0"/>
              </a:spcBef>
            </a:pPr>
            <a:endParaRPr lang="en-US" smtClean="0"/>
          </a:p>
          <a:p>
            <a:pPr>
              <a:spcBef>
                <a:spcPct val="0"/>
              </a:spcBef>
            </a:pPr>
            <a:r>
              <a:rPr lang="en-US" smtClean="0"/>
              <a:t>However, you need to try to set-up triggering the high route the more efficiently you can process sensation you can tap into higher level processing </a:t>
            </a:r>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0CCE32-4C9F-4F98-8DBB-040F2C21A75B}" type="slidenum">
              <a:rPr lang="en-US"/>
              <a:pPr fontAlgn="base">
                <a:spcBef>
                  <a:spcPct val="0"/>
                </a:spcBef>
                <a:spcAft>
                  <a:spcPct val="0"/>
                </a:spcAft>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3" name="Shape 496"/>
          <p:cNvSpPr>
            <a:spLocks noGrp="1"/>
          </p:cNvSpPr>
          <p:nvPr>
            <p:ph type="sldNum" sz="quarter" idx="5"/>
          </p:nvPr>
        </p:nvSpPr>
        <p:spPr bwMode="auto">
          <a:xfrm>
            <a:off x="3884613" y="8683625"/>
            <a:ext cx="2971800" cy="458788"/>
          </a:xfrm>
          <a:noFill/>
          <a:ln>
            <a:miter lim="800000"/>
            <a:headEnd/>
            <a:tailEnd/>
          </a:ln>
        </p:spPr>
        <p:txBody>
          <a:bodyPr wrap="square" lIns="91374" tIns="45687" rIns="91374" bIns="45687" numCol="1" anchorCtr="0" compatLnSpc="1">
            <a:prstTxWarp prst="textNoShape">
              <a:avLst/>
            </a:prstTxWarp>
          </a:bodyPr>
          <a:lstStyle/>
          <a:p>
            <a:pPr fontAlgn="base">
              <a:spcBef>
                <a:spcPct val="0"/>
              </a:spcBef>
              <a:spcAft>
                <a:spcPct val="0"/>
              </a:spcAft>
              <a:buSzPct val="25000"/>
            </a:pPr>
            <a:fld id="{C1415FA7-034A-437C-93D1-A28C11332EF0}" type="slidenum">
              <a:rPr lang="en-US" sz="1100">
                <a:solidFill>
                  <a:srgbClr val="000000"/>
                </a:solidFill>
                <a:sym typeface="Calibri" pitchFamily="34" charset="0"/>
              </a:rPr>
              <a:pPr fontAlgn="base">
                <a:spcBef>
                  <a:spcPct val="0"/>
                </a:spcBef>
                <a:spcAft>
                  <a:spcPct val="0"/>
                </a:spcAft>
                <a:buSzPct val="25000"/>
              </a:pPr>
              <a:t>19</a:t>
            </a:fld>
            <a:endParaRPr lang="en-US" sz="1100">
              <a:solidFill>
                <a:srgbClr val="000000"/>
              </a:solidFill>
              <a:sym typeface="Calibri" pitchFamily="34" charset="0"/>
            </a:endParaRPr>
          </a:p>
        </p:txBody>
      </p:sp>
      <p:sp>
        <p:nvSpPr>
          <p:cNvPr id="44034" name="Shape 497"/>
          <p:cNvSpPr txBox="1">
            <a:spLocks noChangeArrowheads="1"/>
          </p:cNvSpPr>
          <p:nvPr/>
        </p:nvSpPr>
        <p:spPr bwMode="auto">
          <a:xfrm>
            <a:off x="3884613" y="8683625"/>
            <a:ext cx="2971800" cy="458788"/>
          </a:xfrm>
          <a:prstGeom prst="rect">
            <a:avLst/>
          </a:prstGeom>
          <a:noFill/>
          <a:ln w="9525">
            <a:noFill/>
            <a:miter lim="800000"/>
            <a:headEnd/>
            <a:tailEnd/>
          </a:ln>
        </p:spPr>
        <p:txBody>
          <a:bodyPr lIns="91374" tIns="45687" rIns="91374" bIns="45687" anchor="b"/>
          <a:lstStyle/>
          <a:p>
            <a:pPr algn="r">
              <a:buSzPct val="25000"/>
            </a:pPr>
            <a:fld id="{A03E3822-72BA-4FC4-AF5D-7A3CC542CA8C}" type="slidenum">
              <a:rPr lang="en-US" sz="1100">
                <a:solidFill>
                  <a:srgbClr val="000000"/>
                </a:solidFill>
                <a:latin typeface="Calibri" pitchFamily="34" charset="0"/>
                <a:sym typeface="Calibri" pitchFamily="34" charset="0"/>
              </a:rPr>
              <a:pPr algn="r">
                <a:buSzPct val="25000"/>
              </a:pPr>
              <a:t>19</a:t>
            </a:fld>
            <a:endParaRPr lang="en-US" sz="1100">
              <a:solidFill>
                <a:srgbClr val="000000"/>
              </a:solidFill>
              <a:latin typeface="Calibri" pitchFamily="34" charset="0"/>
              <a:sym typeface="Calibri" pitchFamily="34" charset="0"/>
            </a:endParaRPr>
          </a:p>
        </p:txBody>
      </p:sp>
      <p:sp>
        <p:nvSpPr>
          <p:cNvPr id="44035" name="Shape 498"/>
          <p:cNvSpPr txBox="1">
            <a:spLocks noChangeArrowheads="1"/>
          </p:cNvSpPr>
          <p:nvPr/>
        </p:nvSpPr>
        <p:spPr bwMode="auto">
          <a:xfrm>
            <a:off x="3884613" y="8683625"/>
            <a:ext cx="2971800" cy="458788"/>
          </a:xfrm>
          <a:prstGeom prst="rect">
            <a:avLst/>
          </a:prstGeom>
          <a:noFill/>
          <a:ln w="9525">
            <a:noFill/>
            <a:miter lim="800000"/>
            <a:headEnd/>
            <a:tailEnd/>
          </a:ln>
        </p:spPr>
        <p:txBody>
          <a:bodyPr lIns="91398" tIns="45687" rIns="91398" bIns="45687" anchor="b"/>
          <a:lstStyle/>
          <a:p>
            <a:pPr algn="r">
              <a:buSzPct val="25000"/>
            </a:pPr>
            <a:fld id="{EADC050A-5CD7-4E3A-A901-B2E24C9B3DD1}" type="slidenum">
              <a:rPr lang="en-US" sz="1100">
                <a:solidFill>
                  <a:srgbClr val="000000"/>
                </a:solidFill>
                <a:cs typeface="Arial" charset="0"/>
                <a:sym typeface="Arial" charset="0"/>
              </a:rPr>
              <a:pPr algn="r">
                <a:buSzPct val="25000"/>
              </a:pPr>
              <a:t>19</a:t>
            </a:fld>
            <a:endParaRPr lang="en-US" sz="1100">
              <a:solidFill>
                <a:srgbClr val="000000"/>
              </a:solidFill>
              <a:cs typeface="Arial" charset="0"/>
              <a:sym typeface="Arial" charset="0"/>
            </a:endParaRPr>
          </a:p>
        </p:txBody>
      </p:sp>
      <p:sp>
        <p:nvSpPr>
          <p:cNvPr id="44036" name="Shape 499"/>
          <p:cNvSpPr>
            <a:spLocks noGrp="1" noRot="1" noChangeAspect="1"/>
          </p:cNvSpPr>
          <p:nvPr>
            <p:ph type="sldImg" idx="2"/>
          </p:nvPr>
        </p:nvSpPr>
        <p:spPr bwMode="auto">
          <a:xfrm>
            <a:off x="1382713" y="760413"/>
            <a:ext cx="5010150" cy="3757612"/>
          </a:xfrm>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25400" cap="flat">
            <a:solidFill>
              <a:srgbClr val="808080"/>
            </a:solidFill>
            <a:miter lim="800000"/>
            <a:headEnd type="none" w="med" len="med"/>
            <a:tailEnd type="none" w="med" len="med"/>
          </a:ln>
        </p:spPr>
      </p:sp>
      <p:sp>
        <p:nvSpPr>
          <p:cNvPr id="44037" name="Shape 500"/>
          <p:cNvSpPr txBox="1">
            <a:spLocks noGrp="1"/>
          </p:cNvSpPr>
          <p:nvPr>
            <p:ph type="body" idx="1"/>
          </p:nvPr>
        </p:nvSpPr>
        <p:spPr bwMode="auto">
          <a:xfrm>
            <a:off x="777875" y="4757738"/>
            <a:ext cx="6216650" cy="4510087"/>
          </a:xfrm>
          <a:noFill/>
        </p:spPr>
        <p:txBody>
          <a:bodyPr wrap="square" lIns="0" tIns="0" rIns="0" bIns="0" numCol="1" anchor="t" anchorCtr="0" compatLnSpc="1">
            <a:prstTxWarp prst="textNoShape">
              <a:avLst/>
            </a:prstTxWarp>
          </a:bodyPr>
          <a:lstStyle/>
          <a:p>
            <a:pPr>
              <a:spcBef>
                <a:spcPct val="0"/>
              </a:spcBef>
            </a:pPr>
            <a:endParaRPr lang="en-US" sz="1100" smtClean="0">
              <a:solidFill>
                <a:srgbClr val="000000"/>
              </a:solidFill>
              <a:sym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4"/>
          <p:cNvGrpSpPr>
            <a:grpSpLocks/>
          </p:cNvGrpSpPr>
          <p:nvPr/>
        </p:nvGrpSpPr>
        <p:grpSpPr bwMode="auto">
          <a:xfrm>
            <a:off x="1588" y="0"/>
            <a:ext cx="9142412" cy="6858000"/>
            <a:chOff x="3048" y="0"/>
            <a:chExt cx="12188952" cy="6858000"/>
          </a:xfrm>
        </p:grpSpPr>
        <p:sp>
          <p:nvSpPr>
            <p:cNvPr id="5" name="Rectangle 3"/>
            <p:cNvSpPr/>
            <p:nvPr/>
          </p:nvSpPr>
          <p:spPr>
            <a:xfrm>
              <a:off x="3048" y="0"/>
              <a:ext cx="12188952"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solidFill>
                  <a:prstClr val="black"/>
                </a:solidFill>
                <a:sym typeface="Calibri"/>
              </a:endParaRPr>
            </a:p>
          </p:txBody>
        </p:sp>
        <p:grpSp>
          <p:nvGrpSpPr>
            <p:cNvPr id="6" name="Group 17"/>
            <p:cNvGrpSpPr>
              <a:grpSpLocks/>
            </p:cNvGrpSpPr>
            <p:nvPr/>
          </p:nvGrpSpPr>
          <p:grpSpPr bwMode="auto">
            <a:xfrm>
              <a:off x="1574798" y="3537161"/>
              <a:ext cx="9144001" cy="196717"/>
              <a:chOff x="1523999" y="4379129"/>
              <a:chExt cx="9144001" cy="196717"/>
            </a:xfrm>
          </p:grpSpPr>
          <p:sp>
            <p:nvSpPr>
              <p:cNvPr id="7" name="Rectangle 18" descr="Gold bar"/>
              <p:cNvSpPr>
                <a:spLocks noChangeArrowheads="1"/>
              </p:cNvSpPr>
              <p:nvPr/>
            </p:nvSpPr>
            <p:spPr bwMode="auto">
              <a:xfrm rot="16200000" flipH="1">
                <a:off x="2949872" y="2953256"/>
                <a:ext cx="196717" cy="3048463"/>
              </a:xfrm>
              <a:prstGeom prst="rect">
                <a:avLst/>
              </a:prstGeom>
              <a:solidFill>
                <a:schemeClr val="accent1"/>
              </a:solidFill>
              <a:ln w="9525">
                <a:noFill/>
                <a:miter lim="800000"/>
                <a:headEnd/>
                <a:tailEnd/>
              </a:ln>
              <a:effectLst>
                <a:reflection blurRad="6350" stA="50000" endA="300" endPos="38500" dist="50800" dir="5400000" sy="-100000" algn="bl" rotWithShape="0"/>
              </a:effectLst>
              <a:extLst/>
            </p:spPr>
            <p:txBody>
              <a:bodyPr wrap="none" anchor="ctr"/>
              <a:lstStyle/>
              <a:p>
                <a:pPr algn="ctr" fontAlgn="auto">
                  <a:spcBef>
                    <a:spcPts val="0"/>
                  </a:spcBef>
                  <a:spcAft>
                    <a:spcPts val="0"/>
                  </a:spcAft>
                  <a:defRPr/>
                </a:pPr>
                <a:endParaRPr lang="en-US" sz="2400" dirty="0">
                  <a:solidFill>
                    <a:prstClr val="black"/>
                  </a:solidFill>
                  <a:latin typeface="Times New Roman" panose="02020603050405020304" pitchFamily="18" charset="0"/>
                  <a:sym typeface="Calibri"/>
                </a:endParaRPr>
              </a:p>
            </p:txBody>
          </p:sp>
          <p:sp>
            <p:nvSpPr>
              <p:cNvPr id="8" name="Rectangle 19" descr="Orange bar"/>
              <p:cNvSpPr>
                <a:spLocks noChangeArrowheads="1"/>
              </p:cNvSpPr>
              <p:nvPr/>
            </p:nvSpPr>
            <p:spPr bwMode="auto">
              <a:xfrm rot="16200000" flipH="1">
                <a:off x="5998335" y="2953256"/>
                <a:ext cx="196717" cy="3048463"/>
              </a:xfrm>
              <a:prstGeom prst="rect">
                <a:avLst/>
              </a:prstGeom>
              <a:solidFill>
                <a:schemeClr val="accent4"/>
              </a:solidFill>
              <a:ln w="9525">
                <a:noFill/>
                <a:miter lim="800000"/>
                <a:headEnd/>
                <a:tailEnd/>
              </a:ln>
              <a:effectLst>
                <a:reflection blurRad="6350" stA="50000" endA="300" endPos="38500" dist="50800" dir="5400000" sy="-100000" algn="bl" rotWithShape="0"/>
              </a:effectLst>
              <a:extLst/>
            </p:spPr>
            <p:txBody>
              <a:bodyPr wrap="none" anchor="ctr"/>
              <a:lstStyle/>
              <a:p>
                <a:pPr algn="ctr" fontAlgn="auto">
                  <a:spcBef>
                    <a:spcPts val="0"/>
                  </a:spcBef>
                  <a:spcAft>
                    <a:spcPts val="0"/>
                  </a:spcAft>
                  <a:defRPr/>
                </a:pPr>
                <a:endParaRPr lang="en-US" sz="2400" dirty="0">
                  <a:solidFill>
                    <a:prstClr val="black"/>
                  </a:solidFill>
                  <a:latin typeface="Times New Roman" panose="02020603050405020304" pitchFamily="18" charset="0"/>
                  <a:sym typeface="Calibri"/>
                </a:endParaRPr>
              </a:p>
            </p:txBody>
          </p:sp>
          <p:sp>
            <p:nvSpPr>
              <p:cNvPr id="9" name="Rectangle 20" descr="Slate bar"/>
              <p:cNvSpPr>
                <a:spLocks noChangeArrowheads="1"/>
              </p:cNvSpPr>
              <p:nvPr/>
            </p:nvSpPr>
            <p:spPr bwMode="auto">
              <a:xfrm rot="16200000" flipH="1">
                <a:off x="9045410" y="2953256"/>
                <a:ext cx="196717" cy="3048463"/>
              </a:xfrm>
              <a:prstGeom prst="rect">
                <a:avLst/>
              </a:prstGeom>
              <a:solidFill>
                <a:schemeClr val="accent6"/>
              </a:solidFill>
              <a:ln w="9525">
                <a:noFill/>
                <a:miter lim="800000"/>
                <a:headEnd/>
                <a:tailEnd/>
              </a:ln>
              <a:effectLst>
                <a:reflection blurRad="6350" stA="50000" endA="300" endPos="38500" dist="50800" dir="5400000" sy="-100000" algn="bl" rotWithShape="0"/>
              </a:effectLst>
              <a:extLst/>
            </p:spPr>
            <p:txBody>
              <a:bodyPr wrap="none" anchor="ctr"/>
              <a:lstStyle/>
              <a:p>
                <a:pPr algn="ctr" fontAlgn="auto">
                  <a:spcBef>
                    <a:spcPts val="0"/>
                  </a:spcBef>
                  <a:spcAft>
                    <a:spcPts val="0"/>
                  </a:spcAft>
                  <a:defRPr/>
                </a:pPr>
                <a:endParaRPr lang="en-US" sz="2400" dirty="0">
                  <a:solidFill>
                    <a:prstClr val="black"/>
                  </a:solidFill>
                  <a:latin typeface="Times New Roman" panose="02020603050405020304" pitchFamily="18" charset="0"/>
                  <a:sym typeface="Calibri"/>
                </a:endParaRPr>
              </a:p>
            </p:txBody>
          </p:sp>
        </p:grpSp>
      </p:grpSp>
      <p:sp>
        <p:nvSpPr>
          <p:cNvPr id="3" name="Subtitle 2"/>
          <p:cNvSpPr>
            <a:spLocks noGrp="1"/>
          </p:cNvSpPr>
          <p:nvPr>
            <p:ph type="subTitle" idx="1"/>
          </p:nvPr>
        </p:nvSpPr>
        <p:spPr>
          <a:xfrm>
            <a:off x="1143000" y="4056115"/>
            <a:ext cx="6858000" cy="1655762"/>
          </a:xfrm>
          <a:prstGeom prst="rect">
            <a:avLst/>
          </a:prstGeo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 name="Title 1"/>
          <p:cNvSpPr>
            <a:spLocks noGrp="1"/>
          </p:cNvSpPr>
          <p:nvPr>
            <p:ph type="ctrTitle"/>
          </p:nvPr>
        </p:nvSpPr>
        <p:spPr>
          <a:xfrm>
            <a:off x="1143000" y="912610"/>
            <a:ext cx="6858000" cy="2387600"/>
          </a:xfrm>
          <a:prstGeom prst="rect">
            <a:avLst/>
          </a:prstGeom>
        </p:spPr>
        <p:txBody>
          <a:bodyPr anchor="b"/>
          <a:lstStyle>
            <a:lvl1pPr algn="ctr">
              <a:defRPr sz="6000">
                <a:solidFill>
                  <a:schemeClr val="tx2"/>
                </a:solidFill>
              </a:defRPr>
            </a:lvl1pPr>
          </a:lstStyle>
          <a:p>
            <a:r>
              <a:rPr lang="en-US" smtClean="0"/>
              <a:t>Click to edit Master title style</a:t>
            </a:r>
            <a:endParaRPr lang="en-US"/>
          </a:p>
        </p:txBody>
      </p:sp>
      <p:sp>
        <p:nvSpPr>
          <p:cNvPr id="10" name="Date Placeholder 3"/>
          <p:cNvSpPr>
            <a:spLocks noGrp="1"/>
          </p:cNvSpPr>
          <p:nvPr>
            <p:ph type="dt" sz="half" idx="10"/>
          </p:nvPr>
        </p:nvSpPr>
        <p:spPr/>
        <p:txBody>
          <a:bodyPr/>
          <a:lstStyle>
            <a:lvl1pPr algn="l">
              <a:defRPr sz="1200" smtClean="0">
                <a:solidFill>
                  <a:srgbClr val="0BD0D9"/>
                </a:solidFill>
              </a:defRPr>
            </a:lvl1pPr>
          </a:lstStyle>
          <a:p>
            <a:pPr>
              <a:defRPr/>
            </a:pPr>
            <a:fld id="{5568C712-1F27-4994-8AEE-550C8A1A7589}" type="datetime1">
              <a:rPr lang="en-US"/>
              <a:pPr>
                <a:defRPr/>
              </a:pPr>
              <a:t>5/9/2016</a:t>
            </a:fld>
            <a:endParaRPr lang="en-US" dirty="0"/>
          </a:p>
        </p:txBody>
      </p:sp>
      <p:sp>
        <p:nvSpPr>
          <p:cNvPr id="11" name="Footer Placeholder 4"/>
          <p:cNvSpPr>
            <a:spLocks noGrp="1"/>
          </p:cNvSpPr>
          <p:nvPr>
            <p:ph type="ftr" sz="quarter" idx="11"/>
          </p:nvPr>
        </p:nvSpPr>
        <p:spPr/>
        <p:txBody>
          <a:bodyPr/>
          <a:lstStyle>
            <a:lvl1pPr algn="ctr">
              <a:defRPr sz="1200" dirty="0">
                <a:solidFill>
                  <a:srgbClr val="0BD0D9"/>
                </a:solidFill>
              </a:defRPr>
            </a:lvl1pPr>
          </a:lstStyle>
          <a:p>
            <a:pPr>
              <a:defRPr/>
            </a:pPr>
            <a:endParaRPr lang="en-US"/>
          </a:p>
        </p:txBody>
      </p:sp>
      <p:sp>
        <p:nvSpPr>
          <p:cNvPr id="12" name="Slide Number Placeholder 5"/>
          <p:cNvSpPr>
            <a:spLocks noGrp="1"/>
          </p:cNvSpPr>
          <p:nvPr>
            <p:ph type="sldNum" sz="quarter" idx="12"/>
          </p:nvPr>
        </p:nvSpPr>
        <p:spPr/>
        <p:txBody>
          <a:bodyPr/>
          <a:lstStyle>
            <a:lvl1pPr algn="r">
              <a:defRPr sz="1200" smtClean="0">
                <a:solidFill>
                  <a:srgbClr val="0BD0D9"/>
                </a:solidFill>
              </a:defRPr>
            </a:lvl1pPr>
          </a:lstStyle>
          <a:p>
            <a:pPr>
              <a:defRPr/>
            </a:pPr>
            <a:fld id="{8E1A1FA7-FD32-41ED-BE75-5E99D7B97BEA}" type="slidenum">
              <a:rPr lang="en-US"/>
              <a:pPr>
                <a:defRPr/>
              </a:pPr>
              <a:t>‹#›</a:t>
            </a:fld>
            <a:endParaRPr lang="en-US"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lgn="l">
              <a:defRPr sz="1200" smtClean="0">
                <a:solidFill>
                  <a:srgbClr val="0BD0D9"/>
                </a:solidFill>
              </a:defRPr>
            </a:lvl1pPr>
          </a:lstStyle>
          <a:p>
            <a:pPr>
              <a:defRPr/>
            </a:pPr>
            <a:fld id="{9A4C6B8C-6E12-4F1C-AF53-EF57026A7CD9}" type="datetime1">
              <a:rPr lang="en-US"/>
              <a:pPr>
                <a:defRPr/>
              </a:pPr>
              <a:t>5/9/2016</a:t>
            </a:fld>
            <a:endParaRPr lang="en-US" dirty="0"/>
          </a:p>
        </p:txBody>
      </p:sp>
      <p:sp>
        <p:nvSpPr>
          <p:cNvPr id="5" name="Footer Placeholder 4"/>
          <p:cNvSpPr>
            <a:spLocks noGrp="1"/>
          </p:cNvSpPr>
          <p:nvPr>
            <p:ph type="ftr" sz="quarter" idx="11"/>
          </p:nvPr>
        </p:nvSpPr>
        <p:spPr/>
        <p:txBody>
          <a:bodyPr/>
          <a:lstStyle>
            <a:lvl1pPr algn="ctr">
              <a:defRPr sz="1200" dirty="0">
                <a:solidFill>
                  <a:srgbClr val="0BD0D9"/>
                </a:solidFill>
              </a:defRPr>
            </a:lvl1pPr>
          </a:lstStyle>
          <a:p>
            <a:pPr>
              <a:defRPr/>
            </a:pPr>
            <a:endParaRPr lang="en-US"/>
          </a:p>
        </p:txBody>
      </p:sp>
      <p:sp>
        <p:nvSpPr>
          <p:cNvPr id="6" name="Slide Number Placeholder 5"/>
          <p:cNvSpPr>
            <a:spLocks noGrp="1"/>
          </p:cNvSpPr>
          <p:nvPr>
            <p:ph type="sldNum" sz="quarter" idx="12"/>
          </p:nvPr>
        </p:nvSpPr>
        <p:spPr/>
        <p:txBody>
          <a:bodyPr/>
          <a:lstStyle>
            <a:lvl1pPr algn="r">
              <a:defRPr sz="1200" smtClean="0">
                <a:solidFill>
                  <a:srgbClr val="0BD0D9"/>
                </a:solidFill>
              </a:defRPr>
            </a:lvl1pPr>
          </a:lstStyle>
          <a:p>
            <a:pPr>
              <a:defRPr/>
            </a:pPr>
            <a:fld id="{98BF0CF4-230D-4BEF-9735-BF59DA9C5057}" type="slidenum">
              <a:rPr lang="en-US"/>
              <a:pPr>
                <a:defRPr/>
              </a:pPr>
              <a:t>‹#›</a:t>
            </a:fld>
            <a:endParaRPr lang="en-US"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lgn="l">
              <a:defRPr sz="1200" smtClean="0">
                <a:solidFill>
                  <a:srgbClr val="0BD0D9"/>
                </a:solidFill>
              </a:defRPr>
            </a:lvl1pPr>
          </a:lstStyle>
          <a:p>
            <a:pPr>
              <a:defRPr/>
            </a:pPr>
            <a:fld id="{9D238C4F-89FD-4068-B177-2F0867ECD9B0}" type="datetime1">
              <a:rPr lang="en-US"/>
              <a:pPr>
                <a:defRPr/>
              </a:pPr>
              <a:t>5/9/2016</a:t>
            </a:fld>
            <a:endParaRPr lang="en-US" dirty="0"/>
          </a:p>
        </p:txBody>
      </p:sp>
      <p:sp>
        <p:nvSpPr>
          <p:cNvPr id="5" name="Footer Placeholder 4"/>
          <p:cNvSpPr>
            <a:spLocks noGrp="1"/>
          </p:cNvSpPr>
          <p:nvPr>
            <p:ph type="ftr" sz="quarter" idx="11"/>
          </p:nvPr>
        </p:nvSpPr>
        <p:spPr/>
        <p:txBody>
          <a:bodyPr/>
          <a:lstStyle>
            <a:lvl1pPr algn="ctr">
              <a:defRPr sz="1200" dirty="0">
                <a:solidFill>
                  <a:srgbClr val="0BD0D9"/>
                </a:solidFill>
              </a:defRPr>
            </a:lvl1pPr>
          </a:lstStyle>
          <a:p>
            <a:pPr>
              <a:defRPr/>
            </a:pPr>
            <a:endParaRPr lang="en-US"/>
          </a:p>
        </p:txBody>
      </p:sp>
      <p:sp>
        <p:nvSpPr>
          <p:cNvPr id="6" name="Slide Number Placeholder 5"/>
          <p:cNvSpPr>
            <a:spLocks noGrp="1"/>
          </p:cNvSpPr>
          <p:nvPr>
            <p:ph type="sldNum" sz="quarter" idx="12"/>
          </p:nvPr>
        </p:nvSpPr>
        <p:spPr/>
        <p:txBody>
          <a:bodyPr/>
          <a:lstStyle>
            <a:lvl1pPr algn="r">
              <a:defRPr sz="1200" smtClean="0">
                <a:solidFill>
                  <a:srgbClr val="0BD0D9"/>
                </a:solidFill>
              </a:defRPr>
            </a:lvl1pPr>
          </a:lstStyle>
          <a:p>
            <a:pPr>
              <a:defRPr/>
            </a:pPr>
            <a:fld id="{316E09C9-7734-4397-B01C-21B1418AE5DC}" type="slidenum">
              <a:rPr lang="en-US"/>
              <a:pPr>
                <a:defRPr/>
              </a:pPr>
              <a:t>‹#›</a:t>
            </a:fld>
            <a:endParaRPr lang="en-US" dirty="0"/>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35163"/>
            <a:ext cx="4038600" cy="4389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5163"/>
            <a:ext cx="4038600" cy="4389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7"/>
          <p:cNvSpPr>
            <a:spLocks noGrp="1"/>
          </p:cNvSpPr>
          <p:nvPr>
            <p:ph type="sldNum" sz="quarter" idx="10"/>
          </p:nvPr>
        </p:nvSpPr>
        <p:spPr>
          <a:xfrm>
            <a:off x="8382000" y="6408738"/>
            <a:ext cx="631825" cy="365125"/>
          </a:xfrm>
        </p:spPr>
        <p:txBody>
          <a:bodyPr/>
          <a:lstStyle>
            <a:lvl1pPr>
              <a:defRPr>
                <a:solidFill>
                  <a:srgbClr val="C32D2E"/>
                </a:solidFill>
              </a:defRPr>
            </a:lvl1pPr>
          </a:lstStyle>
          <a:p>
            <a:pPr>
              <a:defRPr/>
            </a:pPr>
            <a:fld id="{FBC2D2FD-EFAB-4AB0-822A-972D64543CA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lgn="l">
              <a:defRPr sz="1200" smtClean="0">
                <a:solidFill>
                  <a:srgbClr val="0BD0D9"/>
                </a:solidFill>
              </a:defRPr>
            </a:lvl1pPr>
          </a:lstStyle>
          <a:p>
            <a:pPr>
              <a:defRPr/>
            </a:pPr>
            <a:fld id="{918F3363-416D-4B67-A324-34A7E223C266}" type="datetime1">
              <a:rPr lang="en-US"/>
              <a:pPr>
                <a:defRPr/>
              </a:pPr>
              <a:t>5/9/2016</a:t>
            </a:fld>
            <a:endParaRPr lang="en-US" dirty="0"/>
          </a:p>
        </p:txBody>
      </p:sp>
      <p:sp>
        <p:nvSpPr>
          <p:cNvPr id="5" name="Footer Placeholder 4"/>
          <p:cNvSpPr>
            <a:spLocks noGrp="1"/>
          </p:cNvSpPr>
          <p:nvPr>
            <p:ph type="ftr" sz="quarter" idx="11"/>
          </p:nvPr>
        </p:nvSpPr>
        <p:spPr/>
        <p:txBody>
          <a:bodyPr/>
          <a:lstStyle>
            <a:lvl1pPr algn="ctr">
              <a:defRPr sz="1200" dirty="0">
                <a:solidFill>
                  <a:srgbClr val="0BD0D9"/>
                </a:solidFill>
              </a:defRPr>
            </a:lvl1pPr>
          </a:lstStyle>
          <a:p>
            <a:pPr>
              <a:defRPr/>
            </a:pPr>
            <a:endParaRPr lang="en-US"/>
          </a:p>
        </p:txBody>
      </p:sp>
      <p:sp>
        <p:nvSpPr>
          <p:cNvPr id="6" name="Slide Number Placeholder 5"/>
          <p:cNvSpPr>
            <a:spLocks noGrp="1"/>
          </p:cNvSpPr>
          <p:nvPr>
            <p:ph type="sldNum" sz="quarter" idx="12"/>
          </p:nvPr>
        </p:nvSpPr>
        <p:spPr/>
        <p:txBody>
          <a:bodyPr/>
          <a:lstStyle>
            <a:lvl1pPr algn="r">
              <a:defRPr sz="1200" smtClean="0">
                <a:solidFill>
                  <a:srgbClr val="0BD0D9"/>
                </a:solidFill>
              </a:defRPr>
            </a:lvl1pPr>
          </a:lstStyle>
          <a:p>
            <a:pPr>
              <a:defRPr/>
            </a:pPr>
            <a:fld id="{DE1337C1-0D86-4AA0-9C88-1B1E0A48A7EA}" type="slidenum">
              <a:rPr lang="en-US"/>
              <a:pPr>
                <a:defRPr/>
              </a:pPr>
              <a:t>‹#›</a:t>
            </a:fld>
            <a:endParaRPr lang="en-US"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7" y="4589464"/>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2" name="Title 1"/>
          <p:cNvSpPr>
            <a:spLocks noGrp="1"/>
          </p:cNvSpPr>
          <p:nvPr>
            <p:ph type="title"/>
          </p:nvPr>
        </p:nvSpPr>
        <p:spPr>
          <a:xfrm>
            <a:off x="623887" y="1709738"/>
            <a:ext cx="7886700" cy="2862262"/>
          </a:xfrm>
          <a:prstGeom prst="rect">
            <a:avLst/>
          </a:prstGeom>
        </p:spPr>
        <p:txBody>
          <a:bodyPr anchor="b"/>
          <a:lstStyle>
            <a:lvl1pPr>
              <a:defRPr sz="60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lgn="l">
              <a:defRPr sz="1200" smtClean="0">
                <a:solidFill>
                  <a:srgbClr val="0BD0D9"/>
                </a:solidFill>
              </a:defRPr>
            </a:lvl1pPr>
          </a:lstStyle>
          <a:p>
            <a:pPr>
              <a:defRPr/>
            </a:pPr>
            <a:fld id="{9317F1D3-BFC5-473A-A4CF-68A065453A49}" type="datetime1">
              <a:rPr lang="en-US"/>
              <a:pPr>
                <a:defRPr/>
              </a:pPr>
              <a:t>5/9/2016</a:t>
            </a:fld>
            <a:endParaRPr lang="en-US" dirty="0"/>
          </a:p>
        </p:txBody>
      </p:sp>
      <p:sp>
        <p:nvSpPr>
          <p:cNvPr id="5" name="Footer Placeholder 4"/>
          <p:cNvSpPr>
            <a:spLocks noGrp="1"/>
          </p:cNvSpPr>
          <p:nvPr>
            <p:ph type="ftr" sz="quarter" idx="11"/>
          </p:nvPr>
        </p:nvSpPr>
        <p:spPr/>
        <p:txBody>
          <a:bodyPr/>
          <a:lstStyle>
            <a:lvl1pPr algn="ctr">
              <a:defRPr sz="1200" dirty="0">
                <a:solidFill>
                  <a:srgbClr val="0BD0D9"/>
                </a:solidFill>
              </a:defRPr>
            </a:lvl1pPr>
          </a:lstStyle>
          <a:p>
            <a:pPr>
              <a:defRPr/>
            </a:pPr>
            <a:endParaRPr lang="en-US"/>
          </a:p>
        </p:txBody>
      </p:sp>
      <p:sp>
        <p:nvSpPr>
          <p:cNvPr id="6" name="Slide Number Placeholder 5"/>
          <p:cNvSpPr>
            <a:spLocks noGrp="1"/>
          </p:cNvSpPr>
          <p:nvPr>
            <p:ph type="sldNum" sz="quarter" idx="12"/>
          </p:nvPr>
        </p:nvSpPr>
        <p:spPr/>
        <p:txBody>
          <a:bodyPr/>
          <a:lstStyle>
            <a:lvl1pPr algn="r">
              <a:defRPr sz="1200" smtClean="0">
                <a:solidFill>
                  <a:srgbClr val="0BD0D9"/>
                </a:solidFill>
              </a:defRPr>
            </a:lvl1pPr>
          </a:lstStyle>
          <a:p>
            <a:pPr>
              <a:defRPr/>
            </a:pPr>
            <a:fld id="{6B7DEF7B-0715-4905-AB55-5E879BCEA8D3}" type="slidenum">
              <a:rPr lang="en-US"/>
              <a:pPr>
                <a:defRPr/>
              </a:pPr>
              <a:t>‹#›</a:t>
            </a:fld>
            <a:endParaRPr lang="en-US"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29150" y="1825625"/>
            <a:ext cx="3886200" cy="43513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2"/>
          <p:cNvSpPr>
            <a:spLocks noGrp="1"/>
          </p:cNvSpPr>
          <p:nvPr>
            <p:ph sz="half" idx="1"/>
          </p:nvPr>
        </p:nvSpPr>
        <p:spPr>
          <a:xfrm>
            <a:off x="628650" y="1825625"/>
            <a:ext cx="3886200" cy="43513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lgn="l">
              <a:defRPr sz="1200" smtClean="0">
                <a:solidFill>
                  <a:srgbClr val="0BD0D9"/>
                </a:solidFill>
              </a:defRPr>
            </a:lvl1pPr>
          </a:lstStyle>
          <a:p>
            <a:pPr>
              <a:defRPr/>
            </a:pPr>
            <a:fld id="{A034ABEC-F721-4813-A66E-1C9C2849282C}" type="datetime1">
              <a:rPr lang="en-US"/>
              <a:pPr>
                <a:defRPr/>
              </a:pPr>
              <a:t>5/9/2016</a:t>
            </a:fld>
            <a:endParaRPr lang="en-US" dirty="0"/>
          </a:p>
        </p:txBody>
      </p:sp>
      <p:sp>
        <p:nvSpPr>
          <p:cNvPr id="6" name="Footer Placeholder 4"/>
          <p:cNvSpPr>
            <a:spLocks noGrp="1"/>
          </p:cNvSpPr>
          <p:nvPr>
            <p:ph type="ftr" sz="quarter" idx="11"/>
          </p:nvPr>
        </p:nvSpPr>
        <p:spPr/>
        <p:txBody>
          <a:bodyPr/>
          <a:lstStyle>
            <a:lvl1pPr algn="ctr">
              <a:defRPr sz="1200" dirty="0">
                <a:solidFill>
                  <a:srgbClr val="0BD0D9"/>
                </a:solidFill>
              </a:defRPr>
            </a:lvl1pPr>
          </a:lstStyle>
          <a:p>
            <a:pPr>
              <a:defRPr/>
            </a:pPr>
            <a:endParaRPr lang="en-US"/>
          </a:p>
        </p:txBody>
      </p:sp>
      <p:sp>
        <p:nvSpPr>
          <p:cNvPr id="7" name="Slide Number Placeholder 5"/>
          <p:cNvSpPr>
            <a:spLocks noGrp="1"/>
          </p:cNvSpPr>
          <p:nvPr>
            <p:ph type="sldNum" sz="quarter" idx="12"/>
          </p:nvPr>
        </p:nvSpPr>
        <p:spPr/>
        <p:txBody>
          <a:bodyPr/>
          <a:lstStyle>
            <a:lvl1pPr algn="r">
              <a:defRPr sz="1200" smtClean="0">
                <a:solidFill>
                  <a:srgbClr val="0BD0D9"/>
                </a:solidFill>
              </a:defRPr>
            </a:lvl1pPr>
          </a:lstStyle>
          <a:p>
            <a:pPr>
              <a:defRPr/>
            </a:pPr>
            <a:fld id="{D880E681-0D9C-4B25-87C3-41C306739A8F}" type="slidenum">
              <a:rPr lang="en-US"/>
              <a:pPr>
                <a:defRPr/>
              </a:pPr>
              <a:t>‹#›</a:t>
            </a:fld>
            <a:endParaRPr lang="en-US"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2248" y="2193926"/>
            <a:ext cx="386834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2248" y="1489075"/>
            <a:ext cx="386834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3887" y="2193926"/>
            <a:ext cx="386715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1"/>
          </p:nvPr>
        </p:nvSpPr>
        <p:spPr>
          <a:xfrm>
            <a:off x="623887" y="1489075"/>
            <a:ext cx="386715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623887" y="274638"/>
            <a:ext cx="7886700" cy="1143000"/>
          </a:xfrm>
          <a:prstGeom prst="rect">
            <a:avLst/>
          </a:prstGeom>
        </p:spPr>
        <p:txBody>
          <a:bodyPr/>
          <a:lstStyle/>
          <a:p>
            <a:r>
              <a:rPr lang="en-US" smtClean="0"/>
              <a:t>Click to edit Master title style</a:t>
            </a:r>
            <a:endParaRPr lang="en-US"/>
          </a:p>
        </p:txBody>
      </p:sp>
      <p:sp>
        <p:nvSpPr>
          <p:cNvPr id="7" name="Date Placeholder 3"/>
          <p:cNvSpPr>
            <a:spLocks noGrp="1"/>
          </p:cNvSpPr>
          <p:nvPr>
            <p:ph type="dt" sz="half" idx="10"/>
          </p:nvPr>
        </p:nvSpPr>
        <p:spPr/>
        <p:txBody>
          <a:bodyPr/>
          <a:lstStyle>
            <a:lvl1pPr algn="l">
              <a:defRPr sz="1200" smtClean="0">
                <a:solidFill>
                  <a:srgbClr val="0BD0D9"/>
                </a:solidFill>
              </a:defRPr>
            </a:lvl1pPr>
          </a:lstStyle>
          <a:p>
            <a:pPr>
              <a:defRPr/>
            </a:pPr>
            <a:fld id="{B27C861E-ACAF-4F12-A1E6-3C3A44233773}" type="datetime1">
              <a:rPr lang="en-US"/>
              <a:pPr>
                <a:defRPr/>
              </a:pPr>
              <a:t>5/9/2016</a:t>
            </a:fld>
            <a:endParaRPr lang="en-US" dirty="0"/>
          </a:p>
        </p:txBody>
      </p:sp>
      <p:sp>
        <p:nvSpPr>
          <p:cNvPr id="8" name="Footer Placeholder 4"/>
          <p:cNvSpPr>
            <a:spLocks noGrp="1"/>
          </p:cNvSpPr>
          <p:nvPr>
            <p:ph type="ftr" sz="quarter" idx="11"/>
          </p:nvPr>
        </p:nvSpPr>
        <p:spPr/>
        <p:txBody>
          <a:bodyPr/>
          <a:lstStyle>
            <a:lvl1pPr algn="ctr">
              <a:defRPr sz="1200" dirty="0">
                <a:solidFill>
                  <a:srgbClr val="0BD0D9"/>
                </a:solidFill>
              </a:defRPr>
            </a:lvl1pPr>
          </a:lstStyle>
          <a:p>
            <a:pPr>
              <a:defRPr/>
            </a:pPr>
            <a:endParaRPr lang="en-US"/>
          </a:p>
        </p:txBody>
      </p:sp>
      <p:sp>
        <p:nvSpPr>
          <p:cNvPr id="9" name="Slide Number Placeholder 5"/>
          <p:cNvSpPr>
            <a:spLocks noGrp="1"/>
          </p:cNvSpPr>
          <p:nvPr>
            <p:ph type="sldNum" sz="quarter" idx="12"/>
          </p:nvPr>
        </p:nvSpPr>
        <p:spPr/>
        <p:txBody>
          <a:bodyPr/>
          <a:lstStyle>
            <a:lvl1pPr algn="r">
              <a:defRPr sz="1200" smtClean="0">
                <a:solidFill>
                  <a:srgbClr val="0BD0D9"/>
                </a:solidFill>
              </a:defRPr>
            </a:lvl1pPr>
          </a:lstStyle>
          <a:p>
            <a:pPr>
              <a:defRPr/>
            </a:pPr>
            <a:fld id="{E8F9274B-F40F-42A7-B20D-C1F2277EAFD9}" type="slidenum">
              <a:rPr lang="en-US"/>
              <a:pPr>
                <a:defRPr/>
              </a:pPr>
              <a:t>‹#›</a:t>
            </a:fld>
            <a:endParaRPr lang="en-US"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lgn="l">
              <a:defRPr sz="1200" smtClean="0">
                <a:solidFill>
                  <a:srgbClr val="0BD0D9"/>
                </a:solidFill>
              </a:defRPr>
            </a:lvl1pPr>
          </a:lstStyle>
          <a:p>
            <a:pPr>
              <a:defRPr/>
            </a:pPr>
            <a:fld id="{74456A0F-7C40-4D92-97C5-89C34BA42787}" type="datetime1">
              <a:rPr lang="en-US"/>
              <a:pPr>
                <a:defRPr/>
              </a:pPr>
              <a:t>5/9/2016</a:t>
            </a:fld>
            <a:endParaRPr lang="en-US" dirty="0"/>
          </a:p>
        </p:txBody>
      </p:sp>
      <p:sp>
        <p:nvSpPr>
          <p:cNvPr id="4" name="Footer Placeholder 4"/>
          <p:cNvSpPr>
            <a:spLocks noGrp="1"/>
          </p:cNvSpPr>
          <p:nvPr>
            <p:ph type="ftr" sz="quarter" idx="11"/>
          </p:nvPr>
        </p:nvSpPr>
        <p:spPr/>
        <p:txBody>
          <a:bodyPr/>
          <a:lstStyle>
            <a:lvl1pPr algn="ctr">
              <a:defRPr sz="1200" dirty="0">
                <a:solidFill>
                  <a:srgbClr val="0BD0D9"/>
                </a:solidFill>
              </a:defRPr>
            </a:lvl1pPr>
          </a:lstStyle>
          <a:p>
            <a:pPr>
              <a:defRPr/>
            </a:pPr>
            <a:endParaRPr lang="en-US"/>
          </a:p>
        </p:txBody>
      </p:sp>
      <p:sp>
        <p:nvSpPr>
          <p:cNvPr id="5" name="Slide Number Placeholder 5"/>
          <p:cNvSpPr>
            <a:spLocks noGrp="1"/>
          </p:cNvSpPr>
          <p:nvPr>
            <p:ph type="sldNum" sz="quarter" idx="12"/>
          </p:nvPr>
        </p:nvSpPr>
        <p:spPr/>
        <p:txBody>
          <a:bodyPr/>
          <a:lstStyle>
            <a:lvl1pPr algn="r">
              <a:defRPr sz="1200" smtClean="0">
                <a:solidFill>
                  <a:srgbClr val="0BD0D9"/>
                </a:solidFill>
              </a:defRPr>
            </a:lvl1pPr>
          </a:lstStyle>
          <a:p>
            <a:pPr>
              <a:defRPr/>
            </a:pPr>
            <a:fld id="{B11B1A7E-A317-4238-8CD8-FA4D23DBA010}" type="slidenum">
              <a:rPr lang="en-US"/>
              <a:pPr>
                <a:defRPr/>
              </a:pPr>
              <a:t>‹#›</a:t>
            </a:fld>
            <a:endParaRPr lang="en-US"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lgn="l">
              <a:defRPr sz="1200" smtClean="0">
                <a:solidFill>
                  <a:srgbClr val="0BD0D9"/>
                </a:solidFill>
              </a:defRPr>
            </a:lvl1pPr>
          </a:lstStyle>
          <a:p>
            <a:pPr>
              <a:defRPr/>
            </a:pPr>
            <a:fld id="{4C250EF0-9203-466F-A1C4-49751AE2EA63}" type="datetime1">
              <a:rPr lang="en-US"/>
              <a:pPr>
                <a:defRPr/>
              </a:pPr>
              <a:t>5/9/2016</a:t>
            </a:fld>
            <a:endParaRPr lang="en-US" dirty="0"/>
          </a:p>
        </p:txBody>
      </p:sp>
      <p:sp>
        <p:nvSpPr>
          <p:cNvPr id="3" name="Footer Placeholder 4"/>
          <p:cNvSpPr>
            <a:spLocks noGrp="1"/>
          </p:cNvSpPr>
          <p:nvPr>
            <p:ph type="ftr" sz="quarter" idx="11"/>
          </p:nvPr>
        </p:nvSpPr>
        <p:spPr/>
        <p:txBody>
          <a:bodyPr/>
          <a:lstStyle>
            <a:lvl1pPr algn="ctr">
              <a:defRPr sz="1200" dirty="0">
                <a:solidFill>
                  <a:srgbClr val="0BD0D9"/>
                </a:solidFill>
              </a:defRPr>
            </a:lvl1pPr>
          </a:lstStyle>
          <a:p>
            <a:pPr>
              <a:defRPr/>
            </a:pPr>
            <a:endParaRPr lang="en-US"/>
          </a:p>
        </p:txBody>
      </p:sp>
      <p:sp>
        <p:nvSpPr>
          <p:cNvPr id="4" name="Slide Number Placeholder 5"/>
          <p:cNvSpPr>
            <a:spLocks noGrp="1"/>
          </p:cNvSpPr>
          <p:nvPr>
            <p:ph type="sldNum" sz="quarter" idx="12"/>
          </p:nvPr>
        </p:nvSpPr>
        <p:spPr/>
        <p:txBody>
          <a:bodyPr/>
          <a:lstStyle>
            <a:lvl1pPr algn="r">
              <a:defRPr sz="1200" smtClean="0">
                <a:solidFill>
                  <a:srgbClr val="0BD0D9"/>
                </a:solidFill>
              </a:defRPr>
            </a:lvl1pPr>
          </a:lstStyle>
          <a:p>
            <a:pPr>
              <a:defRPr/>
            </a:pPr>
            <a:fld id="{39E3F081-EA23-4045-B4BF-33C4E1F4893F}" type="slidenum">
              <a:rPr lang="en-US"/>
              <a:pPr>
                <a:defRPr/>
              </a:pPr>
              <a:t>‹#›</a:t>
            </a:fld>
            <a:endParaRPr lang="en-US"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101850"/>
            <a:ext cx="2949178"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lgn="l">
              <a:defRPr sz="1200" smtClean="0">
                <a:solidFill>
                  <a:srgbClr val="0BD0D9"/>
                </a:solidFill>
              </a:defRPr>
            </a:lvl1pPr>
          </a:lstStyle>
          <a:p>
            <a:pPr>
              <a:defRPr/>
            </a:pPr>
            <a:fld id="{CC166893-6D83-4563-93F2-5369D5DF6662}" type="datetime1">
              <a:rPr lang="en-US"/>
              <a:pPr>
                <a:defRPr/>
              </a:pPr>
              <a:t>5/9/2016</a:t>
            </a:fld>
            <a:endParaRPr lang="en-US" dirty="0"/>
          </a:p>
        </p:txBody>
      </p:sp>
      <p:sp>
        <p:nvSpPr>
          <p:cNvPr id="6" name="Footer Placeholder 4"/>
          <p:cNvSpPr>
            <a:spLocks noGrp="1"/>
          </p:cNvSpPr>
          <p:nvPr>
            <p:ph type="ftr" sz="quarter" idx="11"/>
          </p:nvPr>
        </p:nvSpPr>
        <p:spPr/>
        <p:txBody>
          <a:bodyPr/>
          <a:lstStyle>
            <a:lvl1pPr algn="ctr">
              <a:defRPr sz="1200" dirty="0">
                <a:solidFill>
                  <a:srgbClr val="0BD0D9"/>
                </a:solidFill>
              </a:defRPr>
            </a:lvl1pPr>
          </a:lstStyle>
          <a:p>
            <a:pPr>
              <a:defRPr/>
            </a:pPr>
            <a:endParaRPr lang="en-US"/>
          </a:p>
        </p:txBody>
      </p:sp>
      <p:sp>
        <p:nvSpPr>
          <p:cNvPr id="7" name="Slide Number Placeholder 5"/>
          <p:cNvSpPr>
            <a:spLocks noGrp="1"/>
          </p:cNvSpPr>
          <p:nvPr>
            <p:ph type="sldNum" sz="quarter" idx="12"/>
          </p:nvPr>
        </p:nvSpPr>
        <p:spPr/>
        <p:txBody>
          <a:bodyPr/>
          <a:lstStyle>
            <a:lvl1pPr algn="r">
              <a:defRPr sz="1200" smtClean="0">
                <a:solidFill>
                  <a:srgbClr val="0BD0D9"/>
                </a:solidFill>
              </a:defRPr>
            </a:lvl1pPr>
          </a:lstStyle>
          <a:p>
            <a:pPr>
              <a:defRPr/>
            </a:pPr>
            <a:fld id="{7C6D7558-BEBE-4E29-8B28-B666B0D4FF9D}" type="slidenum">
              <a:rPr lang="en-US"/>
              <a:pPr>
                <a:defRPr/>
              </a:pPr>
              <a:t>‹#›</a:t>
            </a:fld>
            <a:endParaRPr lang="en-US"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26"/>
            <a:ext cx="462915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29841" y="2101850"/>
            <a:ext cx="2949178"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lgn="l">
              <a:defRPr sz="1200" smtClean="0">
                <a:solidFill>
                  <a:srgbClr val="0BD0D9"/>
                </a:solidFill>
              </a:defRPr>
            </a:lvl1pPr>
          </a:lstStyle>
          <a:p>
            <a:pPr>
              <a:defRPr/>
            </a:pPr>
            <a:fld id="{8CDA96BC-F6F8-43F8-B36F-0848AAD05BF0}" type="datetime1">
              <a:rPr lang="en-US"/>
              <a:pPr>
                <a:defRPr/>
              </a:pPr>
              <a:t>5/9/2016</a:t>
            </a:fld>
            <a:endParaRPr lang="en-US" dirty="0"/>
          </a:p>
        </p:txBody>
      </p:sp>
      <p:sp>
        <p:nvSpPr>
          <p:cNvPr id="6" name="Footer Placeholder 4"/>
          <p:cNvSpPr>
            <a:spLocks noGrp="1"/>
          </p:cNvSpPr>
          <p:nvPr>
            <p:ph type="ftr" sz="quarter" idx="11"/>
          </p:nvPr>
        </p:nvSpPr>
        <p:spPr/>
        <p:txBody>
          <a:bodyPr/>
          <a:lstStyle>
            <a:lvl1pPr algn="ctr">
              <a:defRPr sz="1200" dirty="0">
                <a:solidFill>
                  <a:srgbClr val="0BD0D9"/>
                </a:solidFill>
              </a:defRPr>
            </a:lvl1pPr>
          </a:lstStyle>
          <a:p>
            <a:pPr>
              <a:defRPr/>
            </a:pPr>
            <a:endParaRPr lang="en-US"/>
          </a:p>
        </p:txBody>
      </p:sp>
      <p:sp>
        <p:nvSpPr>
          <p:cNvPr id="7" name="Slide Number Placeholder 5"/>
          <p:cNvSpPr>
            <a:spLocks noGrp="1"/>
          </p:cNvSpPr>
          <p:nvPr>
            <p:ph type="sldNum" sz="quarter" idx="12"/>
          </p:nvPr>
        </p:nvSpPr>
        <p:spPr/>
        <p:txBody>
          <a:bodyPr/>
          <a:lstStyle>
            <a:lvl1pPr algn="r">
              <a:defRPr sz="1200" smtClean="0">
                <a:solidFill>
                  <a:srgbClr val="0BD0D9"/>
                </a:solidFill>
              </a:defRPr>
            </a:lvl1pPr>
          </a:lstStyle>
          <a:p>
            <a:pPr>
              <a:defRPr/>
            </a:pPr>
            <a:fld id="{6C9457F0-E8D6-4DE0-9342-BE7DDDB5ADB7}" type="slidenum">
              <a:rPr lang="en-US"/>
              <a:pPr>
                <a:defRPr/>
              </a:pPr>
              <a:t>‹#›</a:t>
            </a:fld>
            <a:endParaRPr lang="en-US"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grpSp>
        <p:nvGrpSpPr>
          <p:cNvPr id="20482" name="Group 8"/>
          <p:cNvGrpSpPr>
            <a:grpSpLocks/>
          </p:cNvGrpSpPr>
          <p:nvPr/>
        </p:nvGrpSpPr>
        <p:grpSpPr bwMode="auto">
          <a:xfrm>
            <a:off x="0" y="0"/>
            <a:ext cx="9142413" cy="6858000"/>
            <a:chOff x="-2728" y="-5"/>
            <a:chExt cx="12188952" cy="6858006"/>
          </a:xfrm>
        </p:grpSpPr>
        <p:sp>
          <p:nvSpPr>
            <p:cNvPr id="26" name="Rectangle 25"/>
            <p:cNvSpPr/>
            <p:nvPr/>
          </p:nvSpPr>
          <p:spPr>
            <a:xfrm>
              <a:off x="-2728" y="-5"/>
              <a:ext cx="12188952" cy="685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sym typeface="Calibri"/>
              </a:endParaRPr>
            </a:p>
          </p:txBody>
        </p:sp>
        <p:grpSp>
          <p:nvGrpSpPr>
            <p:cNvPr id="20489" name="Group 38"/>
            <p:cNvGrpSpPr>
              <a:grpSpLocks/>
            </p:cNvGrpSpPr>
            <p:nvPr/>
          </p:nvGrpSpPr>
          <p:grpSpPr bwMode="auto">
            <a:xfrm>
              <a:off x="-2727" y="-5"/>
              <a:ext cx="716424" cy="6858000"/>
              <a:chOff x="-2727" y="-5"/>
              <a:chExt cx="716424" cy="6858000"/>
            </a:xfrm>
          </p:grpSpPr>
          <p:grpSp>
            <p:nvGrpSpPr>
              <p:cNvPr id="20490" name="Group 39"/>
              <p:cNvGrpSpPr>
                <a:grpSpLocks/>
              </p:cNvGrpSpPr>
              <p:nvPr/>
            </p:nvGrpSpPr>
            <p:grpSpPr bwMode="auto">
              <a:xfrm>
                <a:off x="-2727" y="-5"/>
                <a:ext cx="571473" cy="6858000"/>
                <a:chOff x="6048440" y="-936481"/>
                <a:chExt cx="196717" cy="9144001"/>
              </a:xfrm>
            </p:grpSpPr>
            <p:sp>
              <p:nvSpPr>
                <p:cNvPr id="46" name="Rectangle 45" descr="Gold bar"/>
                <p:cNvSpPr>
                  <a:spLocks noChangeArrowheads="1"/>
                </p:cNvSpPr>
                <p:nvPr/>
              </p:nvSpPr>
              <p:spPr bwMode="auto">
                <a:xfrm rot="10800000" flipH="1">
                  <a:off x="6048440" y="5159525"/>
                  <a:ext cx="196711" cy="3048003"/>
                </a:xfrm>
                <a:prstGeom prst="rect">
                  <a:avLst/>
                </a:prstGeom>
                <a:solidFill>
                  <a:schemeClr val="accent6"/>
                </a:solidFill>
                <a:ln w="9525">
                  <a:noFill/>
                  <a:miter lim="800000"/>
                  <a:headEnd/>
                  <a:tailEnd/>
                </a:ln>
                <a:effectLst/>
                <a:extLst/>
              </p:spPr>
              <p:txBody>
                <a:bodyPr wrap="none" anchor="ctr"/>
                <a:lstStyle/>
                <a:p>
                  <a:pPr algn="ctr" fontAlgn="auto">
                    <a:spcBef>
                      <a:spcPts val="0"/>
                    </a:spcBef>
                    <a:spcAft>
                      <a:spcPts val="0"/>
                    </a:spcAft>
                    <a:defRPr/>
                  </a:pPr>
                  <a:endParaRPr lang="en-US" sz="2400" dirty="0">
                    <a:solidFill>
                      <a:prstClr val="black"/>
                    </a:solidFill>
                    <a:latin typeface="Times New Roman" panose="02020603050405020304" pitchFamily="18" charset="0"/>
                    <a:sym typeface="Calibri"/>
                  </a:endParaRPr>
                </a:p>
              </p:txBody>
            </p:sp>
            <p:sp>
              <p:nvSpPr>
                <p:cNvPr id="47" name="Rectangle 46" descr="Orange bar"/>
                <p:cNvSpPr>
                  <a:spLocks noChangeArrowheads="1"/>
                </p:cNvSpPr>
                <p:nvPr/>
              </p:nvSpPr>
              <p:spPr bwMode="auto">
                <a:xfrm rot="10800000" flipH="1">
                  <a:off x="6048440" y="2111522"/>
                  <a:ext cx="196711" cy="3048003"/>
                </a:xfrm>
                <a:prstGeom prst="rect">
                  <a:avLst/>
                </a:prstGeom>
                <a:solidFill>
                  <a:schemeClr val="accent4"/>
                </a:solidFill>
                <a:ln w="9525">
                  <a:noFill/>
                  <a:miter lim="800000"/>
                  <a:headEnd/>
                  <a:tailEnd/>
                </a:ln>
                <a:effectLst/>
                <a:extLst/>
              </p:spPr>
              <p:txBody>
                <a:bodyPr wrap="none" anchor="ctr"/>
                <a:lstStyle/>
                <a:p>
                  <a:pPr algn="ctr" fontAlgn="auto">
                    <a:spcBef>
                      <a:spcPts val="0"/>
                    </a:spcBef>
                    <a:spcAft>
                      <a:spcPts val="0"/>
                    </a:spcAft>
                    <a:defRPr/>
                  </a:pPr>
                  <a:endParaRPr lang="en-US" sz="2400" dirty="0">
                    <a:solidFill>
                      <a:prstClr val="black"/>
                    </a:solidFill>
                    <a:latin typeface="Times New Roman" panose="02020603050405020304" pitchFamily="18" charset="0"/>
                    <a:sym typeface="Calibri"/>
                  </a:endParaRPr>
                </a:p>
              </p:txBody>
            </p:sp>
            <p:sp>
              <p:nvSpPr>
                <p:cNvPr id="48" name="Rectangle 47" descr="Slate bar"/>
                <p:cNvSpPr>
                  <a:spLocks noChangeArrowheads="1"/>
                </p:cNvSpPr>
                <p:nvPr/>
              </p:nvSpPr>
              <p:spPr bwMode="auto">
                <a:xfrm rot="10800000" flipH="1">
                  <a:off x="6048440" y="-936481"/>
                  <a:ext cx="196711" cy="3048003"/>
                </a:xfrm>
                <a:prstGeom prst="rect">
                  <a:avLst/>
                </a:prstGeom>
                <a:solidFill>
                  <a:schemeClr val="accent1"/>
                </a:solidFill>
                <a:ln w="9525">
                  <a:noFill/>
                  <a:miter lim="800000"/>
                  <a:headEnd/>
                  <a:tailEnd/>
                </a:ln>
                <a:effectLst/>
                <a:extLst/>
              </p:spPr>
              <p:txBody>
                <a:bodyPr wrap="none" anchor="ctr"/>
                <a:lstStyle/>
                <a:p>
                  <a:pPr algn="ctr" fontAlgn="auto">
                    <a:spcBef>
                      <a:spcPts val="0"/>
                    </a:spcBef>
                    <a:spcAft>
                      <a:spcPts val="0"/>
                    </a:spcAft>
                    <a:defRPr/>
                  </a:pPr>
                  <a:endParaRPr lang="en-US" sz="2400" dirty="0">
                    <a:solidFill>
                      <a:prstClr val="black"/>
                    </a:solidFill>
                    <a:latin typeface="Times New Roman" panose="02020603050405020304" pitchFamily="18" charset="0"/>
                    <a:sym typeface="Calibri"/>
                  </a:endParaRPr>
                </a:p>
              </p:txBody>
            </p:sp>
          </p:grpSp>
          <p:grpSp>
            <p:nvGrpSpPr>
              <p:cNvPr id="20491" name="Group 40"/>
              <p:cNvGrpSpPr>
                <a:grpSpLocks/>
              </p:cNvGrpSpPr>
              <p:nvPr/>
            </p:nvGrpSpPr>
            <p:grpSpPr bwMode="auto">
              <a:xfrm>
                <a:off x="566005" y="-5"/>
                <a:ext cx="147692" cy="6858000"/>
                <a:chOff x="6048440" y="-936481"/>
                <a:chExt cx="196717" cy="9144001"/>
              </a:xfrm>
            </p:grpSpPr>
            <p:sp>
              <p:nvSpPr>
                <p:cNvPr id="43" name="Rectangle 42" descr="Gold bar"/>
                <p:cNvSpPr>
                  <a:spLocks noChangeArrowheads="1"/>
                </p:cNvSpPr>
                <p:nvPr/>
              </p:nvSpPr>
              <p:spPr bwMode="auto">
                <a:xfrm rot="10800000" flipH="1">
                  <a:off x="6046428" y="5159525"/>
                  <a:ext cx="197335" cy="3048003"/>
                </a:xfrm>
                <a:prstGeom prst="rect">
                  <a:avLst/>
                </a:prstGeom>
                <a:gradFill flip="none" rotWithShape="1">
                  <a:gsLst>
                    <a:gs pos="0">
                      <a:schemeClr val="accent6">
                        <a:lumMod val="40000"/>
                        <a:lumOff val="60000"/>
                      </a:schemeClr>
                    </a:gs>
                    <a:gs pos="100000">
                      <a:prstClr val="white"/>
                    </a:gs>
                  </a:gsLst>
                  <a:lin ang="0" scaled="1"/>
                  <a:tileRect/>
                </a:gradFill>
                <a:ln w="9525">
                  <a:noFill/>
                  <a:miter lim="800000"/>
                  <a:headEnd/>
                  <a:tailEnd/>
                </a:ln>
                <a:effectLst/>
                <a:extLst/>
              </p:spPr>
              <p:txBody>
                <a:bodyPr wrap="none" anchor="ctr"/>
                <a:lstStyle/>
                <a:p>
                  <a:pPr algn="ctr" fontAlgn="auto">
                    <a:spcBef>
                      <a:spcPts val="0"/>
                    </a:spcBef>
                    <a:spcAft>
                      <a:spcPts val="0"/>
                    </a:spcAft>
                    <a:defRPr/>
                  </a:pPr>
                  <a:endParaRPr lang="en-US" sz="2400" dirty="0">
                    <a:solidFill>
                      <a:prstClr val="black"/>
                    </a:solidFill>
                    <a:latin typeface="Times New Roman" panose="02020603050405020304" pitchFamily="18" charset="0"/>
                    <a:sym typeface="Calibri"/>
                  </a:endParaRPr>
                </a:p>
              </p:txBody>
            </p:sp>
            <p:sp>
              <p:nvSpPr>
                <p:cNvPr id="44" name="Rectangle 43" descr="Orange bar"/>
                <p:cNvSpPr>
                  <a:spLocks noChangeArrowheads="1"/>
                </p:cNvSpPr>
                <p:nvPr/>
              </p:nvSpPr>
              <p:spPr bwMode="auto">
                <a:xfrm rot="10800000" flipH="1">
                  <a:off x="6046428" y="2111522"/>
                  <a:ext cx="197335" cy="3048003"/>
                </a:xfrm>
                <a:prstGeom prst="rect">
                  <a:avLst/>
                </a:prstGeom>
                <a:gradFill flip="none" rotWithShape="1">
                  <a:gsLst>
                    <a:gs pos="0">
                      <a:schemeClr val="accent4">
                        <a:lumMod val="40000"/>
                        <a:lumOff val="60000"/>
                      </a:schemeClr>
                    </a:gs>
                    <a:gs pos="100000">
                      <a:prstClr val="white"/>
                    </a:gs>
                  </a:gsLst>
                  <a:lin ang="0" scaled="1"/>
                  <a:tileRect/>
                </a:gradFill>
                <a:ln w="9525">
                  <a:noFill/>
                  <a:miter lim="800000"/>
                  <a:headEnd/>
                  <a:tailEnd/>
                </a:ln>
                <a:effectLst/>
                <a:extLst/>
              </p:spPr>
              <p:txBody>
                <a:bodyPr wrap="none" anchor="ctr"/>
                <a:lstStyle/>
                <a:p>
                  <a:pPr algn="ctr" fontAlgn="auto">
                    <a:spcBef>
                      <a:spcPts val="0"/>
                    </a:spcBef>
                    <a:spcAft>
                      <a:spcPts val="0"/>
                    </a:spcAft>
                    <a:defRPr/>
                  </a:pPr>
                  <a:endParaRPr lang="en-US" sz="2400" dirty="0">
                    <a:solidFill>
                      <a:prstClr val="black"/>
                    </a:solidFill>
                    <a:latin typeface="Times New Roman" panose="02020603050405020304" pitchFamily="18" charset="0"/>
                    <a:sym typeface="Calibri"/>
                  </a:endParaRPr>
                </a:p>
              </p:txBody>
            </p:sp>
            <p:sp>
              <p:nvSpPr>
                <p:cNvPr id="45" name="Rectangle 44" descr="Slate bar"/>
                <p:cNvSpPr>
                  <a:spLocks noChangeArrowheads="1"/>
                </p:cNvSpPr>
                <p:nvPr/>
              </p:nvSpPr>
              <p:spPr bwMode="auto">
                <a:xfrm rot="10800000" flipH="1">
                  <a:off x="6046428" y="-936481"/>
                  <a:ext cx="197335" cy="3048003"/>
                </a:xfrm>
                <a:prstGeom prst="rect">
                  <a:avLst/>
                </a:prstGeom>
                <a:gradFill flip="none" rotWithShape="1">
                  <a:gsLst>
                    <a:gs pos="0">
                      <a:schemeClr val="accent1">
                        <a:lumMod val="60000"/>
                        <a:lumOff val="40000"/>
                      </a:schemeClr>
                    </a:gs>
                    <a:gs pos="100000">
                      <a:schemeClr val="bg1"/>
                    </a:gs>
                  </a:gsLst>
                  <a:lin ang="0" scaled="1"/>
                  <a:tileRect/>
                </a:gradFill>
                <a:ln w="9525">
                  <a:noFill/>
                  <a:miter lim="800000"/>
                  <a:headEnd/>
                  <a:tailEnd/>
                </a:ln>
                <a:effectLst/>
                <a:extLst/>
              </p:spPr>
              <p:txBody>
                <a:bodyPr wrap="none" anchor="ctr"/>
                <a:lstStyle/>
                <a:p>
                  <a:pPr algn="ctr" fontAlgn="auto">
                    <a:spcBef>
                      <a:spcPts val="0"/>
                    </a:spcBef>
                    <a:spcAft>
                      <a:spcPts val="0"/>
                    </a:spcAft>
                    <a:defRPr/>
                  </a:pPr>
                  <a:endParaRPr lang="en-US" sz="2400" dirty="0">
                    <a:solidFill>
                      <a:prstClr val="black"/>
                    </a:solidFill>
                    <a:latin typeface="Times New Roman" panose="02020603050405020304" pitchFamily="18" charset="0"/>
                    <a:sym typeface="Calibri"/>
                  </a:endParaRPr>
                </a:p>
              </p:txBody>
            </p:sp>
          </p:grpSp>
          <p:sp>
            <p:nvSpPr>
              <p:cNvPr id="42" name="Rectangle 41"/>
              <p:cNvSpPr/>
              <p:nvPr/>
            </p:nvSpPr>
            <p:spPr>
              <a:xfrm>
                <a:off x="644922" y="-5"/>
                <a:ext cx="46563" cy="6858006"/>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solidFill>
                    <a:prstClr val="black"/>
                  </a:solidFill>
                  <a:sym typeface="Calibri"/>
                </a:endParaRPr>
              </a:p>
            </p:txBody>
          </p:sp>
        </p:grpSp>
      </p:grpSp>
      <p:sp>
        <p:nvSpPr>
          <p:cNvPr id="34" name="Date Placeholder 3"/>
          <p:cNvSpPr>
            <a:spLocks noGrp="1"/>
          </p:cNvSpPr>
          <p:nvPr>
            <p:ph type="dt" sz="half" idx="2"/>
          </p:nvPr>
        </p:nvSpPr>
        <p:spPr>
          <a:xfrm>
            <a:off x="628650" y="6356350"/>
            <a:ext cx="245745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0BD0D9"/>
                </a:solidFill>
                <a:latin typeface="+mn-lt"/>
                <a:sym typeface="Calibri"/>
              </a:defRPr>
            </a:lvl1pPr>
          </a:lstStyle>
          <a:p>
            <a:pPr>
              <a:defRPr/>
            </a:pPr>
            <a:fld id="{2555D508-4706-4068-81BF-54F850F8ACCF}" type="datetime1">
              <a:rPr lang="en-US"/>
              <a:pPr>
                <a:defRPr/>
              </a:pPr>
              <a:t>5/9/2016</a:t>
            </a:fld>
            <a:endParaRPr lang="en-US" dirty="0"/>
          </a:p>
        </p:txBody>
      </p:sp>
      <p:sp>
        <p:nvSpPr>
          <p:cNvPr id="35" name="Footer Placeholder 4"/>
          <p:cNvSpPr>
            <a:spLocks noGrp="1"/>
          </p:cNvSpPr>
          <p:nvPr>
            <p:ph type="ftr" sz="quarter" idx="3"/>
          </p:nvPr>
        </p:nvSpPr>
        <p:spPr>
          <a:xfrm>
            <a:off x="3486150" y="6356350"/>
            <a:ext cx="2171700" cy="365125"/>
          </a:xfrm>
          <a:prstGeom prst="rect">
            <a:avLst/>
          </a:prstGeom>
        </p:spPr>
        <p:txBody>
          <a:bodyPr vert="horz" lIns="91440" tIns="45720" rIns="91440" bIns="45720" rtlCol="0" anchor="ctr"/>
          <a:lstStyle>
            <a:lvl1pPr algn="ctr" fontAlgn="auto">
              <a:spcBef>
                <a:spcPts val="0"/>
              </a:spcBef>
              <a:spcAft>
                <a:spcPts val="0"/>
              </a:spcAft>
              <a:defRPr sz="1200" dirty="0">
                <a:solidFill>
                  <a:srgbClr val="0BD0D9"/>
                </a:solidFill>
                <a:latin typeface="+mn-lt"/>
                <a:sym typeface="Calibri"/>
              </a:defRPr>
            </a:lvl1pPr>
          </a:lstStyle>
          <a:p>
            <a:pPr>
              <a:defRPr/>
            </a:pPr>
            <a:endParaRPr lang="en-US"/>
          </a:p>
        </p:txBody>
      </p:sp>
      <p:sp>
        <p:nvSpPr>
          <p:cNvPr id="36" name="Slide Number Placeholder 5"/>
          <p:cNvSpPr>
            <a:spLocks noGrp="1"/>
          </p:cNvSpPr>
          <p:nvPr>
            <p:ph type="sldNum" sz="quarter" idx="4"/>
          </p:nvPr>
        </p:nvSpPr>
        <p:spPr>
          <a:xfrm>
            <a:off x="6057900" y="6356350"/>
            <a:ext cx="245745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0BD0D9"/>
                </a:solidFill>
                <a:latin typeface="+mn-lt"/>
                <a:sym typeface="Calibri"/>
              </a:defRPr>
            </a:lvl1pPr>
          </a:lstStyle>
          <a:p>
            <a:pPr>
              <a:defRPr/>
            </a:pPr>
            <a:fld id="{A7AD78C8-2BB6-42E5-B974-42A77DFC9867}" type="slidenum">
              <a:rPr lang="en-US"/>
              <a:pPr>
                <a:defRPr/>
              </a:pPr>
              <a:t>‹#›</a:t>
            </a:fld>
            <a:endParaRPr lang="en-US" dirty="0"/>
          </a:p>
        </p:txBody>
      </p:sp>
      <p:sp>
        <p:nvSpPr>
          <p:cNvPr id="20486"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7"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Lst>
  <p:transition spd="med">
    <p:fade/>
  </p:transition>
  <p:timing>
    <p:tnLst>
      <p:par>
        <p:cTn id="1" dur="indefinite" restart="never" nodeType="tmRoot"/>
      </p:par>
    </p:tnLst>
  </p:timing>
  <p:hf sldNum="0" hdr="0" ftr="0" dt="0"/>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Century Gothic" pitchFamily="34" charset="0"/>
        </a:defRPr>
      </a:lvl2pPr>
      <a:lvl3pPr algn="l" rtl="0" fontAlgn="base">
        <a:spcBef>
          <a:spcPct val="0"/>
        </a:spcBef>
        <a:spcAft>
          <a:spcPct val="0"/>
        </a:spcAft>
        <a:defRPr sz="4400">
          <a:solidFill>
            <a:schemeClr val="tx2"/>
          </a:solidFill>
          <a:latin typeface="Century Gothic" pitchFamily="34" charset="0"/>
        </a:defRPr>
      </a:lvl3pPr>
      <a:lvl4pPr algn="l" rtl="0" fontAlgn="base">
        <a:spcBef>
          <a:spcPct val="0"/>
        </a:spcBef>
        <a:spcAft>
          <a:spcPct val="0"/>
        </a:spcAft>
        <a:defRPr sz="4400">
          <a:solidFill>
            <a:schemeClr val="tx2"/>
          </a:solidFill>
          <a:latin typeface="Century Gothic" pitchFamily="34" charset="0"/>
        </a:defRPr>
      </a:lvl4pPr>
      <a:lvl5pPr algn="l" rtl="0" fontAlgn="base">
        <a:spcBef>
          <a:spcPct val="0"/>
        </a:spcBef>
        <a:spcAft>
          <a:spcPct val="0"/>
        </a:spcAft>
        <a:defRPr sz="4400">
          <a:solidFill>
            <a:schemeClr val="tx2"/>
          </a:solidFill>
          <a:latin typeface="Century Gothic" pitchFamily="34" charset="0"/>
        </a:defRPr>
      </a:lvl5pPr>
      <a:lvl6pPr marL="457200" algn="l" rtl="0" fontAlgn="base">
        <a:spcBef>
          <a:spcPct val="0"/>
        </a:spcBef>
        <a:spcAft>
          <a:spcPct val="0"/>
        </a:spcAft>
        <a:defRPr sz="4400">
          <a:solidFill>
            <a:schemeClr val="tx2"/>
          </a:solidFill>
          <a:latin typeface="Century Gothic" pitchFamily="34" charset="0"/>
        </a:defRPr>
      </a:lvl6pPr>
      <a:lvl7pPr marL="914400" algn="l" rtl="0" fontAlgn="base">
        <a:spcBef>
          <a:spcPct val="0"/>
        </a:spcBef>
        <a:spcAft>
          <a:spcPct val="0"/>
        </a:spcAft>
        <a:defRPr sz="4400">
          <a:solidFill>
            <a:schemeClr val="tx2"/>
          </a:solidFill>
          <a:latin typeface="Century Gothic" pitchFamily="34" charset="0"/>
        </a:defRPr>
      </a:lvl7pPr>
      <a:lvl8pPr marL="1371600" algn="l" rtl="0" fontAlgn="base">
        <a:spcBef>
          <a:spcPct val="0"/>
        </a:spcBef>
        <a:spcAft>
          <a:spcPct val="0"/>
        </a:spcAft>
        <a:defRPr sz="4400">
          <a:solidFill>
            <a:schemeClr val="tx2"/>
          </a:solidFill>
          <a:latin typeface="Century Gothic" pitchFamily="34" charset="0"/>
        </a:defRPr>
      </a:lvl8pPr>
      <a:lvl9pPr marL="1828800" algn="l" rtl="0" fontAlgn="base">
        <a:spcBef>
          <a:spcPct val="0"/>
        </a:spcBef>
        <a:spcAft>
          <a:spcPct val="0"/>
        </a:spcAft>
        <a:defRPr sz="4400">
          <a:solidFill>
            <a:schemeClr val="tx2"/>
          </a:solidFill>
          <a:latin typeface="Century Gothic" pitchFamily="34" charset="0"/>
        </a:defRPr>
      </a:lvl9pPr>
    </p:titleStyle>
    <p:bodyStyle>
      <a:lvl1pPr marL="228600" indent="-228600" algn="l" rtl="0" fontAlgn="base">
        <a:lnSpc>
          <a:spcPct val="90000"/>
        </a:lnSpc>
        <a:spcBef>
          <a:spcPct val="30000"/>
        </a:spcBef>
        <a:spcAft>
          <a:spcPct val="0"/>
        </a:spcAft>
        <a:buClr>
          <a:schemeClr val="accent2"/>
        </a:buClr>
        <a:buFont typeface="Wingdings" pitchFamily="2" charset="2"/>
        <a:buChar char="§"/>
        <a:defRPr sz="2800" kern="1200">
          <a:solidFill>
            <a:schemeClr val="tx1"/>
          </a:solidFill>
          <a:latin typeface="+mn-lt"/>
          <a:ea typeface="+mn-ea"/>
          <a:cs typeface="+mn-cs"/>
        </a:defRPr>
      </a:lvl1pPr>
      <a:lvl2pPr marL="685800" indent="-228600" algn="l" rtl="0" fontAlgn="base">
        <a:lnSpc>
          <a:spcPct val="90000"/>
        </a:lnSpc>
        <a:spcBef>
          <a:spcPct val="30000"/>
        </a:spcBef>
        <a:spcAft>
          <a:spcPct val="0"/>
        </a:spcAft>
        <a:buClr>
          <a:schemeClr val="accent2"/>
        </a:buClr>
        <a:buFont typeface="Wingdings" pitchFamily="2" charset="2"/>
        <a:buChar char="§"/>
        <a:defRPr sz="2400" kern="1200">
          <a:solidFill>
            <a:schemeClr val="tx1"/>
          </a:solidFill>
          <a:latin typeface="+mn-lt"/>
          <a:ea typeface="+mn-ea"/>
          <a:cs typeface="+mn-cs"/>
        </a:defRPr>
      </a:lvl2pPr>
      <a:lvl3pPr marL="1143000" indent="-228600" algn="l" rtl="0" fontAlgn="base">
        <a:lnSpc>
          <a:spcPct val="90000"/>
        </a:lnSpc>
        <a:spcBef>
          <a:spcPct val="30000"/>
        </a:spcBef>
        <a:spcAft>
          <a:spcPct val="0"/>
        </a:spcAft>
        <a:buClr>
          <a:schemeClr val="accent2"/>
        </a:buClr>
        <a:buFont typeface="Wingdings" pitchFamily="2" charset="2"/>
        <a:buChar char="§"/>
        <a:defRPr sz="2000" kern="1200">
          <a:solidFill>
            <a:schemeClr val="tx1"/>
          </a:solidFill>
          <a:latin typeface="+mn-lt"/>
          <a:ea typeface="+mn-ea"/>
          <a:cs typeface="+mn-cs"/>
        </a:defRPr>
      </a:lvl3pPr>
      <a:lvl4pPr marL="1600200" indent="-228600" algn="l" rtl="0" fontAlgn="base">
        <a:lnSpc>
          <a:spcPct val="90000"/>
        </a:lnSpc>
        <a:spcBef>
          <a:spcPct val="30000"/>
        </a:spcBef>
        <a:spcAft>
          <a:spcPct val="0"/>
        </a:spcAft>
        <a:buClr>
          <a:schemeClr val="accent2"/>
        </a:buClr>
        <a:buFont typeface="Wingdings" pitchFamily="2" charset="2"/>
        <a:buChar char="§"/>
        <a:defRPr kern="1200">
          <a:solidFill>
            <a:schemeClr val="tx1"/>
          </a:solidFill>
          <a:latin typeface="+mn-lt"/>
          <a:ea typeface="+mn-ea"/>
          <a:cs typeface="+mn-cs"/>
        </a:defRPr>
      </a:lvl4pPr>
      <a:lvl5pPr marL="2057400" indent="-228600" algn="l" rtl="0" fontAlgn="base">
        <a:lnSpc>
          <a:spcPct val="90000"/>
        </a:lnSpc>
        <a:spcBef>
          <a:spcPct val="30000"/>
        </a:spcBef>
        <a:spcAft>
          <a:spcPct val="0"/>
        </a:spcAft>
        <a:buClr>
          <a:schemeClr val="accent2"/>
        </a:buClr>
        <a:buFont typeface="Wingdings"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pringcitydiary.blogspot.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hyperlink" Target="http://www.dailymail.co.uk/"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sheila@vitallinks.net"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p:cNvPicPr>
            <a:picLocks noChangeAspect="1"/>
          </p:cNvPicPr>
          <p:nvPr/>
        </p:nvPicPr>
        <p:blipFill>
          <a:blip r:embed="rId2"/>
          <a:srcRect/>
          <a:stretch>
            <a:fillRect/>
          </a:stretch>
        </p:blipFill>
        <p:spPr bwMode="auto">
          <a:xfrm>
            <a:off x="0" y="2095500"/>
            <a:ext cx="9144000" cy="2598738"/>
          </a:xfrm>
          <a:prstGeom prst="rect">
            <a:avLst/>
          </a:prstGeom>
          <a:noFill/>
          <a:ln w="9525">
            <a:noFill/>
            <a:miter lim="800000"/>
            <a:headEnd/>
            <a:tailEnd/>
          </a:ln>
        </p:spPr>
      </p:pic>
      <p:sp>
        <p:nvSpPr>
          <p:cNvPr id="15362" name="Subtitle 2"/>
          <p:cNvSpPr>
            <a:spLocks noGrp="1"/>
          </p:cNvSpPr>
          <p:nvPr>
            <p:ph type="subTitle" idx="1"/>
          </p:nvPr>
        </p:nvSpPr>
        <p:spPr>
          <a:xfrm>
            <a:off x="1143000" y="4056063"/>
            <a:ext cx="6858000" cy="1655762"/>
          </a:xfrm>
        </p:spPr>
        <p:txBody>
          <a:bodyPr/>
          <a:lstStyle/>
          <a:p>
            <a:endParaRPr lang="en-US" smtClean="0"/>
          </a:p>
          <a:p>
            <a:r>
              <a:rPr lang="en-US" smtClean="0"/>
              <a:t>Sheila M. Frick, MS, OTR/L </a:t>
            </a:r>
          </a:p>
          <a:p>
            <a:endParaRPr lang="en-US" smtClean="0"/>
          </a:p>
          <a:p>
            <a:endParaRPr lang="en-US" smtClean="0"/>
          </a:p>
        </p:txBody>
      </p:sp>
      <p:sp>
        <p:nvSpPr>
          <p:cNvPr id="2" name="Title 1"/>
          <p:cNvSpPr>
            <a:spLocks noGrp="1"/>
          </p:cNvSpPr>
          <p:nvPr>
            <p:ph type="ctrTitle"/>
          </p:nvPr>
        </p:nvSpPr>
        <p:spPr>
          <a:xfrm>
            <a:off x="1143000" y="912813"/>
            <a:ext cx="6858000" cy="2387600"/>
          </a:xfrm>
        </p:spPr>
        <p:txBody>
          <a:bodyPr rtlCol="0">
            <a:normAutofit fontScale="90000"/>
          </a:bodyPr>
          <a:lstStyle/>
          <a:p>
            <a:pPr fontAlgn="auto">
              <a:spcAft>
                <a:spcPts val="0"/>
              </a:spcAft>
              <a:defRPr/>
            </a:pPr>
            <a:r>
              <a:rPr lang="en-US" dirty="0" smtClean="0"/>
              <a:t>Sensorimotor Development of Active Listening</a:t>
            </a:r>
            <a:endParaRPr lang="en-US" dirty="0"/>
          </a:p>
        </p:txBody>
      </p:sp>
      <p:pic>
        <p:nvPicPr>
          <p:cNvPr id="15364" name="vitallinks.png"/>
          <p:cNvPicPr>
            <a:picLocks noChangeAspect="1"/>
          </p:cNvPicPr>
          <p:nvPr/>
        </p:nvPicPr>
        <p:blipFill>
          <a:blip r:embed="rId3"/>
          <a:srcRect/>
          <a:stretch>
            <a:fillRect/>
          </a:stretch>
        </p:blipFill>
        <p:spPr bwMode="auto">
          <a:xfrm>
            <a:off x="5380038" y="5715000"/>
            <a:ext cx="3508375" cy="776288"/>
          </a:xfrm>
          <a:prstGeom prst="rect">
            <a:avLst/>
          </a:prstGeom>
          <a:noFill/>
          <a:ln w="12700">
            <a:noFill/>
            <a:miter lim="400000"/>
            <a:headEnd/>
            <a:tailEnd/>
          </a:ln>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2"/>
          <p:cNvSpPr>
            <a:spLocks noGrp="1"/>
          </p:cNvSpPr>
          <p:nvPr>
            <p:ph idx="1"/>
          </p:nvPr>
        </p:nvSpPr>
        <p:spPr/>
        <p:txBody>
          <a:bodyPr/>
          <a:lstStyle/>
          <a:p>
            <a:r>
              <a:rPr lang="en-US" altLang="en-US" smtClean="0">
                <a:ea typeface="MS PGothic"/>
                <a:cs typeface="MS PGothic"/>
              </a:rPr>
              <a:t>Emerge during “developmental dates” </a:t>
            </a:r>
          </a:p>
          <a:p>
            <a:pPr lvl="1"/>
            <a:r>
              <a:rPr lang="en-US" altLang="en-US" smtClean="0">
                <a:ea typeface="MS PGothic"/>
                <a:cs typeface="MS PGothic"/>
              </a:rPr>
              <a:t>Correspond to limited window when one PMP is prominently in the foreground</a:t>
            </a:r>
          </a:p>
          <a:p>
            <a:r>
              <a:rPr lang="en-US" altLang="en-US" smtClean="0">
                <a:ea typeface="MS PGothic"/>
                <a:cs typeface="MS PGothic"/>
              </a:rPr>
              <a:t>“Foreground”</a:t>
            </a:r>
          </a:p>
          <a:p>
            <a:pPr lvl="1"/>
            <a:r>
              <a:rPr lang="en-US" altLang="en-US" smtClean="0">
                <a:ea typeface="MS PGothic"/>
                <a:cs typeface="MS PGothic"/>
              </a:rPr>
              <a:t>Serves a developmental purpose </a:t>
            </a:r>
          </a:p>
          <a:p>
            <a:pPr lvl="1"/>
            <a:r>
              <a:rPr lang="en-US" altLang="en-US" smtClean="0">
                <a:ea typeface="MS PGothic"/>
                <a:cs typeface="MS PGothic"/>
              </a:rPr>
              <a:t>Supports a new skill, function or tonal contribution </a:t>
            </a:r>
          </a:p>
          <a:p>
            <a:r>
              <a:rPr lang="en-US" altLang="en-US" smtClean="0">
                <a:ea typeface="MS PGothic"/>
                <a:cs typeface="MS PGothic"/>
              </a:rPr>
              <a:t>“Background” </a:t>
            </a:r>
          </a:p>
          <a:p>
            <a:pPr lvl="1"/>
            <a:r>
              <a:rPr lang="en-US" altLang="en-US" smtClean="0">
                <a:ea typeface="MS PGothic"/>
                <a:cs typeface="MS PGothic"/>
              </a:rPr>
              <a:t>Combines with other patterns to support new functions</a:t>
            </a:r>
          </a:p>
        </p:txBody>
      </p:sp>
      <p:sp>
        <p:nvSpPr>
          <p:cNvPr id="28674" name="Title 1"/>
          <p:cNvSpPr>
            <a:spLocks noGrp="1"/>
          </p:cNvSpPr>
          <p:nvPr>
            <p:ph type="title"/>
          </p:nvPr>
        </p:nvSpPr>
        <p:spPr>
          <a:xfrm>
            <a:off x="628650" y="365125"/>
            <a:ext cx="7886700" cy="1325563"/>
          </a:xfrm>
        </p:spPr>
        <p:txBody>
          <a:bodyPr/>
          <a:lstStyle/>
          <a:p>
            <a:r>
              <a:rPr lang="en-US" smtClean="0"/>
              <a:t>Primary Movement Patterns</a:t>
            </a:r>
          </a:p>
        </p:txBody>
      </p:sp>
      <p:sp>
        <p:nvSpPr>
          <p:cNvPr id="28675" name="TextBox 3"/>
          <p:cNvSpPr txBox="1">
            <a:spLocks noChangeArrowheads="1"/>
          </p:cNvSpPr>
          <p:nvPr/>
        </p:nvSpPr>
        <p:spPr bwMode="auto">
          <a:xfrm>
            <a:off x="5314950" y="6296025"/>
            <a:ext cx="3505200" cy="277813"/>
          </a:xfrm>
          <a:prstGeom prst="rect">
            <a:avLst/>
          </a:prstGeom>
          <a:noFill/>
          <a:ln w="9525">
            <a:noFill/>
            <a:miter lim="800000"/>
            <a:headEnd/>
            <a:tailEnd/>
          </a:ln>
        </p:spPr>
        <p:txBody>
          <a:bodyPr>
            <a:spAutoFit/>
          </a:bodyPr>
          <a:lstStyle/>
          <a:p>
            <a:r>
              <a:rPr lang="en-US" altLang="en-US" sz="1200">
                <a:ea typeface="MS PGothic"/>
                <a:cs typeface="MS PGothic"/>
              </a:rPr>
              <a:t>Adapted from Adriano Milani Comparetti, M.D.</a:t>
            </a: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noChangeArrowheads="1"/>
          </p:cNvSpPr>
          <p:nvPr>
            <p:ph idx="1"/>
          </p:nvPr>
        </p:nvSpPr>
        <p:spPr/>
        <p:txBody>
          <a:bodyPr/>
          <a:lstStyle/>
          <a:p>
            <a:r>
              <a:rPr lang="en-US" altLang="en-US" sz="3200" smtClean="0">
                <a:ea typeface="MS PGothic"/>
                <a:cs typeface="MS PGothic"/>
              </a:rPr>
              <a:t>If the PMP do not fully develop, those patterns will not be part of one’s movement repertoire</a:t>
            </a:r>
          </a:p>
          <a:p>
            <a:r>
              <a:rPr lang="en-US" altLang="en-US" sz="3200" smtClean="0">
                <a:ea typeface="MS PGothic"/>
                <a:cs typeface="MS PGothic"/>
              </a:rPr>
              <a:t>Underlies the development of more mature postural and movement patterns</a:t>
            </a:r>
          </a:p>
          <a:p>
            <a:r>
              <a:rPr lang="en-US" altLang="en-US" sz="3200" smtClean="0">
                <a:ea typeface="MS PGothic"/>
                <a:cs typeface="MS PGothic"/>
              </a:rPr>
              <a:t>Reflection of the sensorimotor integration, CNS organization</a:t>
            </a:r>
          </a:p>
        </p:txBody>
      </p:sp>
      <p:sp>
        <p:nvSpPr>
          <p:cNvPr id="29698" name="Rectangle 2"/>
          <p:cNvSpPr>
            <a:spLocks noGrp="1" noChangeArrowheads="1"/>
          </p:cNvSpPr>
          <p:nvPr>
            <p:ph type="title"/>
          </p:nvPr>
        </p:nvSpPr>
        <p:spPr>
          <a:xfrm>
            <a:off x="628650" y="365125"/>
            <a:ext cx="7886700" cy="1325563"/>
          </a:xfrm>
        </p:spPr>
        <p:txBody>
          <a:bodyPr/>
          <a:lstStyle/>
          <a:p>
            <a:r>
              <a:rPr lang="en-US" smtClean="0"/>
              <a:t>Primary Movement Patterns</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98625"/>
            <a:ext cx="4495800" cy="4525963"/>
          </a:xfrm>
        </p:spPr>
        <p:txBody>
          <a:bodyPr rtlCol="0">
            <a:normAutofit lnSpcReduction="10000"/>
          </a:bodyPr>
          <a:lstStyle/>
          <a:p>
            <a:pPr fontAlgn="auto">
              <a:spcAft>
                <a:spcPts val="0"/>
              </a:spcAft>
              <a:defRPr/>
            </a:pPr>
            <a:r>
              <a:rPr lang="en-US" dirty="0" smtClean="0"/>
              <a:t>What is the core? </a:t>
            </a:r>
          </a:p>
          <a:p>
            <a:pPr lvl="1" fontAlgn="auto">
              <a:spcAft>
                <a:spcPts val="0"/>
              </a:spcAft>
              <a:defRPr/>
            </a:pPr>
            <a:r>
              <a:rPr lang="en-US" dirty="0" smtClean="0"/>
              <a:t>Deep postural muscles necessary for anti-gravity postural control</a:t>
            </a:r>
          </a:p>
          <a:p>
            <a:pPr lvl="1" fontAlgn="auto">
              <a:spcAft>
                <a:spcPts val="0"/>
              </a:spcAft>
              <a:defRPr/>
            </a:pPr>
            <a:endParaRPr lang="en-US" dirty="0" smtClean="0"/>
          </a:p>
          <a:p>
            <a:pPr lvl="1" fontAlgn="auto">
              <a:spcAft>
                <a:spcPts val="0"/>
              </a:spcAft>
              <a:defRPr/>
            </a:pPr>
            <a:r>
              <a:rPr lang="en-US" dirty="0" smtClean="0"/>
              <a:t>Activation of the inner core (anchors all other postural muscles): </a:t>
            </a:r>
          </a:p>
          <a:p>
            <a:pPr lvl="2" fontAlgn="auto">
              <a:spcAft>
                <a:spcPts val="0"/>
              </a:spcAft>
              <a:defRPr/>
            </a:pPr>
            <a:r>
              <a:rPr lang="en-US" dirty="0" smtClean="0"/>
              <a:t>Respiratory Diaphragm </a:t>
            </a:r>
          </a:p>
          <a:p>
            <a:pPr lvl="2" fontAlgn="auto">
              <a:spcAft>
                <a:spcPts val="0"/>
              </a:spcAft>
              <a:defRPr/>
            </a:pPr>
            <a:r>
              <a:rPr lang="en-US" dirty="0" smtClean="0"/>
              <a:t>Transverse </a:t>
            </a:r>
            <a:r>
              <a:rPr lang="en-US" dirty="0" err="1" smtClean="0"/>
              <a:t>Abdominus</a:t>
            </a:r>
            <a:r>
              <a:rPr lang="en-US" dirty="0" smtClean="0"/>
              <a:t> </a:t>
            </a:r>
          </a:p>
          <a:p>
            <a:pPr lvl="2" fontAlgn="auto">
              <a:spcAft>
                <a:spcPts val="0"/>
              </a:spcAft>
              <a:defRPr/>
            </a:pPr>
            <a:r>
              <a:rPr lang="en-US" dirty="0" smtClean="0"/>
              <a:t>Pelvic Floor </a:t>
            </a:r>
          </a:p>
          <a:p>
            <a:pPr lvl="2" fontAlgn="auto">
              <a:spcAft>
                <a:spcPts val="0"/>
              </a:spcAft>
              <a:defRPr/>
            </a:pPr>
            <a:r>
              <a:rPr lang="en-US" dirty="0" err="1" smtClean="0"/>
              <a:t>Multifidus</a:t>
            </a:r>
            <a:r>
              <a:rPr lang="en-US" dirty="0" smtClean="0"/>
              <a:t> </a:t>
            </a:r>
          </a:p>
          <a:p>
            <a:pPr lvl="1" fontAlgn="auto">
              <a:spcAft>
                <a:spcPts val="0"/>
              </a:spcAft>
              <a:defRPr/>
            </a:pPr>
            <a:endParaRPr lang="en-US" dirty="0"/>
          </a:p>
        </p:txBody>
      </p:sp>
      <p:sp>
        <p:nvSpPr>
          <p:cNvPr id="30722" name="Title 1"/>
          <p:cNvSpPr>
            <a:spLocks noGrp="1"/>
          </p:cNvSpPr>
          <p:nvPr>
            <p:ph type="title"/>
          </p:nvPr>
        </p:nvSpPr>
        <p:spPr>
          <a:xfrm>
            <a:off x="628650" y="365125"/>
            <a:ext cx="7886700" cy="1325563"/>
          </a:xfrm>
        </p:spPr>
        <p:txBody>
          <a:bodyPr/>
          <a:lstStyle/>
          <a:p>
            <a:r>
              <a:rPr lang="en-US" smtClean="0">
                <a:latin typeface="Arial" charset="0"/>
                <a:cs typeface="Arial" charset="0"/>
              </a:rPr>
              <a:t>Supporting Gains with Core</a:t>
            </a:r>
          </a:p>
        </p:txBody>
      </p:sp>
      <p:pic>
        <p:nvPicPr>
          <p:cNvPr id="30723" name="Picture 6" descr="http://bretcontreras.com/wp-content/uploads/inner-core-300x269.jpg"/>
          <p:cNvPicPr>
            <a:picLocks noChangeAspect="1" noChangeArrowheads="1"/>
          </p:cNvPicPr>
          <p:nvPr/>
        </p:nvPicPr>
        <p:blipFill>
          <a:blip r:embed="rId3"/>
          <a:srcRect/>
          <a:stretch>
            <a:fillRect/>
          </a:stretch>
        </p:blipFill>
        <p:spPr bwMode="auto">
          <a:xfrm>
            <a:off x="6400800" y="3962400"/>
            <a:ext cx="2595563" cy="2327275"/>
          </a:xfrm>
          <a:prstGeom prst="rect">
            <a:avLst/>
          </a:prstGeom>
          <a:noFill/>
          <a:ln w="9525">
            <a:noFill/>
            <a:miter lim="800000"/>
            <a:headEnd/>
            <a:tailEnd/>
          </a:ln>
        </p:spPr>
      </p:pic>
      <p:sp>
        <p:nvSpPr>
          <p:cNvPr id="30724" name="TextBox 5"/>
          <p:cNvSpPr txBox="1">
            <a:spLocks noChangeArrowheads="1"/>
          </p:cNvSpPr>
          <p:nvPr/>
        </p:nvSpPr>
        <p:spPr bwMode="auto">
          <a:xfrm>
            <a:off x="6784975" y="6399213"/>
            <a:ext cx="1828800" cy="246062"/>
          </a:xfrm>
          <a:prstGeom prst="rect">
            <a:avLst/>
          </a:prstGeom>
          <a:noFill/>
          <a:ln w="9525">
            <a:noFill/>
            <a:miter lim="800000"/>
            <a:headEnd/>
            <a:tailEnd/>
          </a:ln>
        </p:spPr>
        <p:txBody>
          <a:bodyPr>
            <a:spAutoFit/>
          </a:bodyPr>
          <a:lstStyle/>
          <a:p>
            <a:pPr algn="ctr"/>
            <a:r>
              <a:rPr lang="en-US" altLang="en-US" sz="1000">
                <a:solidFill>
                  <a:srgbClr val="242852"/>
                </a:solidFill>
                <a:ea typeface="MS PGothic"/>
                <a:cs typeface="MS PGothic"/>
              </a:rPr>
              <a:t>bretcontreras.com</a:t>
            </a:r>
          </a:p>
        </p:txBody>
      </p:sp>
      <p:pic>
        <p:nvPicPr>
          <p:cNvPr id="30725" name="Picture 8" descr="http://enabledkids.ca/wp-content/uploads/child-standing-199x300.jpg"/>
          <p:cNvPicPr>
            <a:picLocks noChangeAspect="1" noChangeArrowheads="1"/>
          </p:cNvPicPr>
          <p:nvPr/>
        </p:nvPicPr>
        <p:blipFill>
          <a:blip r:embed="rId4"/>
          <a:srcRect/>
          <a:stretch>
            <a:fillRect/>
          </a:stretch>
        </p:blipFill>
        <p:spPr bwMode="auto">
          <a:xfrm>
            <a:off x="4800600" y="1752600"/>
            <a:ext cx="1895475" cy="2857500"/>
          </a:xfrm>
          <a:prstGeom prst="rect">
            <a:avLst/>
          </a:prstGeom>
          <a:noFill/>
          <a:ln w="9525">
            <a:noFill/>
            <a:miter lim="800000"/>
            <a:headEnd/>
            <a:tailEnd/>
          </a:ln>
        </p:spPr>
      </p:pic>
      <p:sp>
        <p:nvSpPr>
          <p:cNvPr id="8" name="Oval 7"/>
          <p:cNvSpPr/>
          <p:nvPr/>
        </p:nvSpPr>
        <p:spPr>
          <a:xfrm>
            <a:off x="5410200" y="3048000"/>
            <a:ext cx="838200" cy="6096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10" name="Straight Arrow Connector 9"/>
          <p:cNvCxnSpPr/>
          <p:nvPr/>
        </p:nvCxnSpPr>
        <p:spPr>
          <a:xfrm>
            <a:off x="6172200" y="3657600"/>
            <a:ext cx="914400" cy="13716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728" name="Rectangle 11"/>
          <p:cNvSpPr>
            <a:spLocks noChangeArrowheads="1"/>
          </p:cNvSpPr>
          <p:nvPr/>
        </p:nvSpPr>
        <p:spPr bwMode="auto">
          <a:xfrm>
            <a:off x="5280025" y="4495800"/>
            <a:ext cx="1098550" cy="369888"/>
          </a:xfrm>
          <a:prstGeom prst="rect">
            <a:avLst/>
          </a:prstGeom>
          <a:noFill/>
          <a:ln w="9525">
            <a:noFill/>
            <a:miter lim="800000"/>
            <a:headEnd/>
            <a:tailEnd/>
          </a:ln>
        </p:spPr>
        <p:txBody>
          <a:bodyPr wrap="none">
            <a:spAutoFit/>
          </a:bodyPr>
          <a:lstStyle/>
          <a:p>
            <a:r>
              <a:rPr lang="en-US" altLang="en-US" sz="1000">
                <a:solidFill>
                  <a:srgbClr val="242852"/>
                </a:solidFill>
                <a:ea typeface="MS PGothic"/>
                <a:cs typeface="MS PGothic"/>
              </a:rPr>
              <a:t>enabledkids.ca</a:t>
            </a:r>
            <a:r>
              <a:rPr lang="en-US" altLang="en-US">
                <a:solidFill>
                  <a:srgbClr val="242852"/>
                </a:solidFill>
                <a:ea typeface="MS PGothic"/>
                <a:cs typeface="MS PGothic"/>
              </a:rPr>
              <a:t> </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lnSpcReduction="10000"/>
          </a:bodyPr>
          <a:lstStyle/>
          <a:p>
            <a:pPr fontAlgn="auto">
              <a:spcAft>
                <a:spcPts val="0"/>
              </a:spcAft>
              <a:defRPr/>
            </a:pPr>
            <a:r>
              <a:rPr lang="en-US" dirty="0" smtClean="0"/>
              <a:t>Active voice </a:t>
            </a:r>
            <a:r>
              <a:rPr lang="en-US" dirty="0"/>
              <a:t>w</a:t>
            </a:r>
            <a:r>
              <a:rPr lang="en-US" dirty="0" smtClean="0"/>
              <a:t>ork is dependent upon activation of the inner core </a:t>
            </a:r>
          </a:p>
          <a:p>
            <a:pPr fontAlgn="auto">
              <a:spcAft>
                <a:spcPts val="0"/>
              </a:spcAft>
              <a:defRPr/>
            </a:pPr>
            <a:r>
              <a:rPr lang="en-US" dirty="0" smtClean="0"/>
              <a:t>Early hardwired primary movement patterns are the foundational in the development of postural alignment and breath necessary for activation of inner core</a:t>
            </a:r>
          </a:p>
          <a:p>
            <a:pPr lvl="1" fontAlgn="auto">
              <a:spcAft>
                <a:spcPts val="0"/>
              </a:spcAft>
              <a:defRPr/>
            </a:pPr>
            <a:r>
              <a:rPr lang="en-US" dirty="0" smtClean="0"/>
              <a:t>Primary protective patterns (Fear paralysis &amp; Moro)</a:t>
            </a:r>
          </a:p>
          <a:p>
            <a:pPr lvl="1" fontAlgn="auto">
              <a:spcAft>
                <a:spcPts val="0"/>
              </a:spcAft>
              <a:defRPr/>
            </a:pPr>
            <a:r>
              <a:rPr lang="en-US" dirty="0" smtClean="0"/>
              <a:t>Primary patterns for orienting in space (Tonic Labyrinthine &amp; Landau)</a:t>
            </a:r>
          </a:p>
          <a:p>
            <a:pPr fontAlgn="auto">
              <a:spcAft>
                <a:spcPts val="0"/>
              </a:spcAft>
              <a:defRPr/>
            </a:pPr>
            <a:endParaRPr lang="en-US" dirty="0"/>
          </a:p>
        </p:txBody>
      </p:sp>
      <p:sp>
        <p:nvSpPr>
          <p:cNvPr id="2" name="Title 1"/>
          <p:cNvSpPr>
            <a:spLocks noGrp="1"/>
          </p:cNvSpPr>
          <p:nvPr>
            <p:ph type="title"/>
          </p:nvPr>
        </p:nvSpPr>
        <p:spPr>
          <a:xfrm>
            <a:off x="533400" y="304800"/>
            <a:ext cx="8229600" cy="1143000"/>
          </a:xfrm>
        </p:spPr>
        <p:txBody>
          <a:bodyPr rtlCol="0">
            <a:normAutofit fontScale="90000"/>
          </a:bodyPr>
          <a:lstStyle/>
          <a:p>
            <a:pPr fontAlgn="auto">
              <a:spcAft>
                <a:spcPts val="0"/>
              </a:spcAft>
              <a:defRPr/>
            </a:pPr>
            <a:r>
              <a:rPr lang="en-US" dirty="0" smtClean="0"/>
              <a:t>Sensory Motor Aspects of Voice</a:t>
            </a:r>
            <a:endParaRPr lang="en-US" dirty="0"/>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Placeholder 2"/>
          <p:cNvSpPr>
            <a:spLocks noGrp="1"/>
          </p:cNvSpPr>
          <p:nvPr>
            <p:ph type="body" idx="1"/>
          </p:nvPr>
        </p:nvSpPr>
        <p:spPr>
          <a:xfrm>
            <a:off x="623888" y="4589463"/>
            <a:ext cx="7886700" cy="1500187"/>
          </a:xfrm>
        </p:spPr>
        <p:txBody>
          <a:bodyPr/>
          <a:lstStyle/>
          <a:p>
            <a:endParaRPr lang="en-US" smtClean="0"/>
          </a:p>
        </p:txBody>
      </p:sp>
      <p:sp>
        <p:nvSpPr>
          <p:cNvPr id="34818" name="Title 1"/>
          <p:cNvSpPr>
            <a:spLocks noGrp="1"/>
          </p:cNvSpPr>
          <p:nvPr>
            <p:ph type="title"/>
          </p:nvPr>
        </p:nvSpPr>
        <p:spPr>
          <a:xfrm>
            <a:off x="623888" y="1709738"/>
            <a:ext cx="7886700" cy="2862262"/>
          </a:xfrm>
        </p:spPr>
        <p:txBody>
          <a:bodyPr/>
          <a:lstStyle/>
          <a:p>
            <a:r>
              <a:rPr lang="en-US" smtClean="0"/>
              <a:t>Primary Movement Patters: Keys to Active Voice</a:t>
            </a: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hape 445"/>
          <p:cNvSpPr>
            <a:spLocks noGrp="1"/>
          </p:cNvSpPr>
          <p:nvPr>
            <p:ph type="title" idx="4294967295"/>
          </p:nvPr>
        </p:nvSpPr>
        <p:spPr>
          <a:xfrm>
            <a:off x="0" y="609600"/>
            <a:ext cx="8229600" cy="1143000"/>
          </a:xfrm>
        </p:spPr>
        <p:txBody>
          <a:bodyPr lIns="90000" tIns="45000" rIns="90000" bIns="45000" anchor="t"/>
          <a:lstStyle/>
          <a:p>
            <a:pPr algn="ctr">
              <a:buClr>
                <a:srgbClr val="330066"/>
              </a:buClr>
              <a:buSzPct val="25000"/>
              <a:buFont typeface="Noto Sans Symbols"/>
              <a:buNone/>
            </a:pPr>
            <a:r>
              <a:rPr lang="en-US" sz="3600" smtClean="0">
                <a:latin typeface="Georgia" pitchFamily="18" charset="0"/>
                <a:sym typeface="Georgia" pitchFamily="18" charset="0"/>
              </a:rPr>
              <a:t>Keys to Developing  An Active  Listening Posture</a:t>
            </a:r>
          </a:p>
        </p:txBody>
      </p:sp>
      <p:sp>
        <p:nvSpPr>
          <p:cNvPr id="35842" name="Shape 446"/>
          <p:cNvSpPr>
            <a:spLocks noGrp="1"/>
          </p:cNvSpPr>
          <p:nvPr>
            <p:ph type="body" idx="4294967295"/>
          </p:nvPr>
        </p:nvSpPr>
        <p:spPr>
          <a:xfrm>
            <a:off x="752475" y="3124200"/>
            <a:ext cx="2667000" cy="3124200"/>
          </a:xfrm>
          <a:solidFill>
            <a:srgbClr val="F2E5FF"/>
          </a:solidFill>
        </p:spPr>
        <p:txBody>
          <a:bodyPr lIns="90000" tIns="45000" rIns="90000" bIns="45000"/>
          <a:lstStyle/>
          <a:p>
            <a:pPr marL="273050" indent="-273050" algn="ctr">
              <a:spcBef>
                <a:spcPct val="0"/>
              </a:spcBef>
              <a:buClr>
                <a:srgbClr val="330066"/>
              </a:buClr>
              <a:buSzPct val="25000"/>
              <a:buFont typeface="Noto Sans Symbols"/>
              <a:buNone/>
            </a:pPr>
            <a:r>
              <a:rPr lang="en-US" smtClean="0">
                <a:solidFill>
                  <a:srgbClr val="000000"/>
                </a:solidFill>
                <a:latin typeface="Georgia" pitchFamily="18" charset="0"/>
                <a:sym typeface="Georgia" pitchFamily="18" charset="0"/>
              </a:rPr>
              <a:t>Sensorimotor patterns of Survival</a:t>
            </a:r>
          </a:p>
        </p:txBody>
      </p:sp>
      <p:sp>
        <p:nvSpPr>
          <p:cNvPr id="35843" name="Shape 447"/>
          <p:cNvSpPr>
            <a:spLocks noChangeArrowheads="1"/>
          </p:cNvSpPr>
          <p:nvPr/>
        </p:nvSpPr>
        <p:spPr bwMode="auto">
          <a:xfrm>
            <a:off x="5181600" y="3124200"/>
            <a:ext cx="2590800" cy="3124200"/>
          </a:xfrm>
          <a:prstGeom prst="rect">
            <a:avLst/>
          </a:prstGeom>
          <a:solidFill>
            <a:srgbClr val="F2E5FF"/>
          </a:solidFill>
          <a:ln w="9525">
            <a:noFill/>
            <a:miter lim="800000"/>
            <a:headEnd/>
            <a:tailEnd/>
          </a:ln>
        </p:spPr>
        <p:txBody>
          <a:bodyPr lIns="91425" tIns="45700" rIns="91425" bIns="45700"/>
          <a:lstStyle/>
          <a:p>
            <a:pPr algn="ctr">
              <a:buClr>
                <a:srgbClr val="330066"/>
              </a:buClr>
              <a:buSzPct val="25000"/>
              <a:buFont typeface="Noto Sans Symbols"/>
              <a:buNone/>
            </a:pPr>
            <a:r>
              <a:rPr lang="en-US" sz="2600">
                <a:solidFill>
                  <a:srgbClr val="000000"/>
                </a:solidFill>
                <a:cs typeface="Arial" charset="0"/>
                <a:sym typeface="Arial" charset="0"/>
              </a:rPr>
              <a:t>Sensorimotor patterns to adapt to gravity</a:t>
            </a:r>
          </a:p>
        </p:txBody>
      </p:sp>
      <p:cxnSp>
        <p:nvCxnSpPr>
          <p:cNvPr id="35844" name="Shape 448"/>
          <p:cNvCxnSpPr>
            <a:cxnSpLocks noChangeShapeType="1"/>
          </p:cNvCxnSpPr>
          <p:nvPr/>
        </p:nvCxnSpPr>
        <p:spPr bwMode="auto">
          <a:xfrm>
            <a:off x="4191000" y="2286000"/>
            <a:ext cx="0" cy="304800"/>
          </a:xfrm>
          <a:prstGeom prst="straightConnector1">
            <a:avLst/>
          </a:prstGeom>
          <a:noFill/>
          <a:ln w="76200">
            <a:solidFill>
              <a:srgbClr val="2DB8B5"/>
            </a:solidFill>
            <a:round/>
            <a:headEnd/>
            <a:tailEnd/>
          </a:ln>
        </p:spPr>
      </p:cxnSp>
      <p:cxnSp>
        <p:nvCxnSpPr>
          <p:cNvPr id="35845" name="Shape 449"/>
          <p:cNvCxnSpPr>
            <a:cxnSpLocks noChangeShapeType="1"/>
          </p:cNvCxnSpPr>
          <p:nvPr/>
        </p:nvCxnSpPr>
        <p:spPr bwMode="auto">
          <a:xfrm>
            <a:off x="2057400" y="2590800"/>
            <a:ext cx="4572000" cy="0"/>
          </a:xfrm>
          <a:prstGeom prst="straightConnector1">
            <a:avLst/>
          </a:prstGeom>
          <a:noFill/>
          <a:ln w="76200">
            <a:solidFill>
              <a:srgbClr val="2DB8B5"/>
            </a:solidFill>
            <a:round/>
            <a:headEnd/>
            <a:tailEnd/>
          </a:ln>
        </p:spPr>
      </p:cxnSp>
      <p:cxnSp>
        <p:nvCxnSpPr>
          <p:cNvPr id="35846" name="Shape 450"/>
          <p:cNvCxnSpPr>
            <a:cxnSpLocks noChangeShapeType="1"/>
          </p:cNvCxnSpPr>
          <p:nvPr/>
        </p:nvCxnSpPr>
        <p:spPr bwMode="auto">
          <a:xfrm>
            <a:off x="6577013" y="2590800"/>
            <a:ext cx="0" cy="533400"/>
          </a:xfrm>
          <a:prstGeom prst="straightConnector1">
            <a:avLst/>
          </a:prstGeom>
          <a:noFill/>
          <a:ln w="127000">
            <a:solidFill>
              <a:srgbClr val="2DB8B5"/>
            </a:solidFill>
            <a:round/>
            <a:headEnd/>
            <a:tailEnd/>
          </a:ln>
        </p:spPr>
      </p:cxnSp>
      <p:cxnSp>
        <p:nvCxnSpPr>
          <p:cNvPr id="35847" name="Shape 451"/>
          <p:cNvCxnSpPr>
            <a:cxnSpLocks noChangeShapeType="1"/>
          </p:cNvCxnSpPr>
          <p:nvPr/>
        </p:nvCxnSpPr>
        <p:spPr bwMode="auto">
          <a:xfrm>
            <a:off x="2085975" y="2590800"/>
            <a:ext cx="0" cy="533400"/>
          </a:xfrm>
          <a:prstGeom prst="straightConnector1">
            <a:avLst/>
          </a:prstGeom>
          <a:noFill/>
          <a:ln w="127000">
            <a:solidFill>
              <a:srgbClr val="2DB8B5"/>
            </a:solidFill>
            <a:round/>
            <a:headEnd/>
            <a:tailEnd/>
          </a:ln>
        </p:spPr>
      </p:cxnSp>
      <p:sp>
        <p:nvSpPr>
          <p:cNvPr id="35848" name="Shape 452"/>
          <p:cNvSpPr txBox="1">
            <a:spLocks noChangeArrowheads="1"/>
          </p:cNvSpPr>
          <p:nvPr/>
        </p:nvSpPr>
        <p:spPr bwMode="auto">
          <a:xfrm>
            <a:off x="5295900" y="4791075"/>
            <a:ext cx="2362200" cy="1411288"/>
          </a:xfrm>
          <a:prstGeom prst="rect">
            <a:avLst/>
          </a:prstGeom>
          <a:solidFill>
            <a:srgbClr val="E6CDFF"/>
          </a:solidFill>
          <a:ln w="9525">
            <a:noFill/>
            <a:miter lim="800000"/>
            <a:headEnd/>
            <a:tailEnd/>
          </a:ln>
        </p:spPr>
        <p:txBody>
          <a:bodyPr lIns="91425" tIns="45700" rIns="91425" bIns="45700"/>
          <a:lstStyle/>
          <a:p>
            <a:pPr algn="ctr">
              <a:buSzPct val="25000"/>
            </a:pPr>
            <a:r>
              <a:rPr lang="en-US" sz="1400">
                <a:solidFill>
                  <a:srgbClr val="000000"/>
                </a:solidFill>
                <a:cs typeface="Arial" charset="0"/>
                <a:sym typeface="Arial" charset="0"/>
              </a:rPr>
              <a:t>Primary Movement Patterns</a:t>
            </a:r>
          </a:p>
          <a:p>
            <a:pPr algn="ctr">
              <a:spcBef>
                <a:spcPts val="700"/>
              </a:spcBef>
              <a:buSzPct val="25000"/>
            </a:pPr>
            <a:r>
              <a:rPr lang="en-US" sz="1400">
                <a:solidFill>
                  <a:srgbClr val="000000"/>
                </a:solidFill>
                <a:cs typeface="Arial" charset="0"/>
                <a:sym typeface="Arial" charset="0"/>
              </a:rPr>
              <a:t>Righting and Equilibrium Responses</a:t>
            </a:r>
          </a:p>
          <a:p>
            <a:pPr algn="ctr">
              <a:spcBef>
                <a:spcPts val="700"/>
              </a:spcBef>
              <a:buSzPct val="25000"/>
            </a:pPr>
            <a:r>
              <a:rPr lang="en-US" sz="1400">
                <a:solidFill>
                  <a:srgbClr val="000000"/>
                </a:solidFill>
                <a:cs typeface="Arial" charset="0"/>
                <a:sym typeface="Arial" charset="0"/>
              </a:rPr>
              <a:t>Mature postural control</a:t>
            </a:r>
          </a:p>
        </p:txBody>
      </p:sp>
      <p:sp>
        <p:nvSpPr>
          <p:cNvPr id="35849" name="Shape 453"/>
          <p:cNvSpPr txBox="1">
            <a:spLocks noChangeArrowheads="1"/>
          </p:cNvSpPr>
          <p:nvPr/>
        </p:nvSpPr>
        <p:spPr bwMode="auto">
          <a:xfrm>
            <a:off x="952500" y="4900613"/>
            <a:ext cx="2209800" cy="1201737"/>
          </a:xfrm>
          <a:prstGeom prst="rect">
            <a:avLst/>
          </a:prstGeom>
          <a:solidFill>
            <a:srgbClr val="E6CDFF"/>
          </a:solidFill>
          <a:ln w="9525">
            <a:noFill/>
            <a:miter lim="800000"/>
            <a:headEnd/>
            <a:tailEnd/>
          </a:ln>
        </p:spPr>
        <p:txBody>
          <a:bodyPr lIns="91425" tIns="45700" rIns="91425" bIns="45700"/>
          <a:lstStyle/>
          <a:p>
            <a:pPr algn="ctr"/>
            <a:endParaRPr lang="en-US" sz="1400">
              <a:solidFill>
                <a:srgbClr val="000000"/>
              </a:solidFill>
              <a:cs typeface="Arial" charset="0"/>
              <a:sym typeface="Arial" charset="0"/>
            </a:endParaRPr>
          </a:p>
          <a:p>
            <a:pPr algn="ctr">
              <a:spcBef>
                <a:spcPts val="700"/>
              </a:spcBef>
              <a:buSzPct val="25000"/>
            </a:pPr>
            <a:r>
              <a:rPr lang="en-US" sz="1400">
                <a:solidFill>
                  <a:srgbClr val="000000"/>
                </a:solidFill>
                <a:cs typeface="Arial" charset="0"/>
                <a:sym typeface="Arial" charset="0"/>
              </a:rPr>
              <a:t>Defensive-Orientation Continuum</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677863" y="457200"/>
            <a:ext cx="7886700" cy="1325563"/>
          </a:xfrm>
        </p:spPr>
        <p:txBody>
          <a:bodyPr/>
          <a:lstStyle/>
          <a:p>
            <a:r>
              <a:rPr lang="en-US" sz="3200" smtClean="0">
                <a:latin typeface="Georgia" pitchFamily="18" charset="0"/>
                <a:sym typeface="Georgia" pitchFamily="18" charset="0"/>
              </a:rPr>
              <a:t>Orienting-Defensive Continuum: Inherent Movement Patterns</a:t>
            </a:r>
            <a:br>
              <a:rPr lang="en-US" sz="3200" smtClean="0">
                <a:latin typeface="Georgia" pitchFamily="18" charset="0"/>
                <a:sym typeface="Georgia" pitchFamily="18" charset="0"/>
              </a:rPr>
            </a:br>
            <a:endParaRPr lang="en-US" sz="3200" smtClean="0"/>
          </a:p>
        </p:txBody>
      </p:sp>
      <p:sp>
        <p:nvSpPr>
          <p:cNvPr id="3" name="Content Placeholder 2"/>
          <p:cNvSpPr>
            <a:spLocks noGrp="1"/>
          </p:cNvSpPr>
          <p:nvPr>
            <p:ph idx="1"/>
          </p:nvPr>
        </p:nvSpPr>
        <p:spPr>
          <a:xfrm>
            <a:off x="762000" y="1676400"/>
            <a:ext cx="7886700" cy="4351338"/>
          </a:xfrm>
        </p:spPr>
        <p:txBody>
          <a:bodyPr rtlCol="0">
            <a:normAutofit lnSpcReduction="10000"/>
          </a:bodyPr>
          <a:lstStyle/>
          <a:p>
            <a:pPr fontAlgn="auto">
              <a:spcAft>
                <a:spcPts val="0"/>
              </a:spcAft>
              <a:defRPr/>
            </a:pPr>
            <a:r>
              <a:rPr lang="en-US" dirty="0" smtClean="0"/>
              <a:t>Fetal Withdrawal- Fright, Freeze</a:t>
            </a:r>
          </a:p>
          <a:p>
            <a:pPr lvl="1" fontAlgn="auto">
              <a:spcAft>
                <a:spcPts val="0"/>
              </a:spcAft>
              <a:defRPr/>
            </a:pPr>
            <a:r>
              <a:rPr lang="en-US" dirty="0" smtClean="0"/>
              <a:t>Develops at 9 weeks in utero </a:t>
            </a:r>
          </a:p>
          <a:p>
            <a:pPr lvl="1" fontAlgn="auto">
              <a:spcAft>
                <a:spcPts val="0"/>
              </a:spcAft>
              <a:defRPr/>
            </a:pPr>
            <a:r>
              <a:rPr lang="en-US" dirty="0" smtClean="0"/>
              <a:t>Response to loud sounds </a:t>
            </a:r>
          </a:p>
          <a:p>
            <a:pPr fontAlgn="auto">
              <a:spcAft>
                <a:spcPts val="0"/>
              </a:spcAft>
              <a:defRPr/>
            </a:pPr>
            <a:r>
              <a:rPr lang="en-US" dirty="0" smtClean="0"/>
              <a:t>Moro Response </a:t>
            </a:r>
          </a:p>
          <a:p>
            <a:pPr lvl="1" fontAlgn="auto">
              <a:spcAft>
                <a:spcPts val="0"/>
              </a:spcAft>
              <a:defRPr/>
            </a:pPr>
            <a:r>
              <a:rPr lang="en-US" dirty="0" smtClean="0"/>
              <a:t>Evolves out of fetal curl to allow opening up, orienting, and responding to environment</a:t>
            </a:r>
          </a:p>
          <a:p>
            <a:pPr fontAlgn="auto">
              <a:spcAft>
                <a:spcPts val="0"/>
              </a:spcAft>
              <a:defRPr/>
            </a:pPr>
            <a:r>
              <a:rPr lang="en-US" dirty="0" smtClean="0"/>
              <a:t>Orienting</a:t>
            </a:r>
          </a:p>
          <a:p>
            <a:pPr lvl="1" fontAlgn="auto">
              <a:spcAft>
                <a:spcPts val="0"/>
              </a:spcAft>
              <a:defRPr/>
            </a:pPr>
            <a:r>
              <a:rPr lang="en-US" dirty="0" smtClean="0"/>
              <a:t>The Orienting Response</a:t>
            </a:r>
          </a:p>
          <a:p>
            <a:pPr lvl="1" fontAlgn="auto">
              <a:spcAft>
                <a:spcPts val="0"/>
              </a:spcAft>
              <a:defRPr/>
            </a:pPr>
            <a:r>
              <a:rPr lang="en-US" dirty="0" smtClean="0"/>
              <a:t>Prepares approach behavior</a:t>
            </a:r>
          </a:p>
          <a:p>
            <a:pPr lvl="2" fontAlgn="auto">
              <a:spcAft>
                <a:spcPts val="0"/>
              </a:spcAft>
              <a:defRPr/>
            </a:pPr>
            <a:r>
              <a:rPr lang="en-US" dirty="0" smtClean="0"/>
              <a:t>Social Engagement </a:t>
            </a:r>
          </a:p>
          <a:p>
            <a:pPr lvl="2" fontAlgn="auto">
              <a:spcAft>
                <a:spcPts val="0"/>
              </a:spcAft>
              <a:defRPr/>
            </a:pPr>
            <a:r>
              <a:rPr lang="en-US" dirty="0" smtClean="0"/>
              <a:t>Gateway to executive functioning</a:t>
            </a:r>
            <a:endParaRPr lang="en-US" dirty="0"/>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628650" y="365125"/>
            <a:ext cx="7886700" cy="1325563"/>
          </a:xfrm>
        </p:spPr>
        <p:txBody>
          <a:bodyPr/>
          <a:lstStyle/>
          <a:p>
            <a:r>
              <a:rPr lang="en-US" sz="4000" smtClean="0"/>
              <a:t>Sensorimotor Patterns of Survival and Engagement</a:t>
            </a:r>
          </a:p>
        </p:txBody>
      </p:sp>
      <p:graphicFrame>
        <p:nvGraphicFramePr>
          <p:cNvPr id="3" name="Diagram 2"/>
          <p:cNvGraphicFramePr/>
          <p:nvPr/>
        </p:nvGraphicFramePr>
        <p:xfrm>
          <a:off x="609600" y="1981200"/>
          <a:ext cx="79248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Arrow Connector 6"/>
          <p:cNvCxnSpPr/>
          <p:nvPr/>
        </p:nvCxnSpPr>
        <p:spPr>
          <a:xfrm>
            <a:off x="4267200" y="5410200"/>
            <a:ext cx="167640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9940" name="TextBox 10"/>
          <p:cNvSpPr txBox="1">
            <a:spLocks noChangeArrowheads="1"/>
          </p:cNvSpPr>
          <p:nvPr/>
        </p:nvSpPr>
        <p:spPr bwMode="auto">
          <a:xfrm>
            <a:off x="6096000" y="6248400"/>
            <a:ext cx="1981200" cy="369888"/>
          </a:xfrm>
          <a:prstGeom prst="rect">
            <a:avLst/>
          </a:prstGeom>
          <a:noFill/>
          <a:ln w="9525">
            <a:noFill/>
            <a:miter lim="800000"/>
            <a:headEnd/>
            <a:tailEnd/>
          </a:ln>
        </p:spPr>
        <p:txBody>
          <a:bodyPr>
            <a:spAutoFit/>
          </a:bodyPr>
          <a:lstStyle/>
          <a:p>
            <a:r>
              <a:rPr lang="en-US">
                <a:latin typeface="Century Gothic" pitchFamily="34" charset="0"/>
              </a:rPr>
              <a:t>Low Route</a:t>
            </a:r>
          </a:p>
        </p:txBody>
      </p:sp>
      <p:cxnSp>
        <p:nvCxnSpPr>
          <p:cNvPr id="13" name="Straight Arrow Connector 12"/>
          <p:cNvCxnSpPr/>
          <p:nvPr/>
        </p:nvCxnSpPr>
        <p:spPr>
          <a:xfrm flipV="1">
            <a:off x="5791200" y="2209800"/>
            <a:ext cx="2286000" cy="1066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9942" name="TextBox 20"/>
          <p:cNvSpPr txBox="1">
            <a:spLocks noChangeArrowheads="1"/>
          </p:cNvSpPr>
          <p:nvPr/>
        </p:nvSpPr>
        <p:spPr bwMode="auto">
          <a:xfrm>
            <a:off x="7467600" y="1752600"/>
            <a:ext cx="1447800" cy="381000"/>
          </a:xfrm>
          <a:prstGeom prst="rect">
            <a:avLst/>
          </a:prstGeom>
          <a:noFill/>
          <a:ln w="9525">
            <a:noFill/>
            <a:miter lim="800000"/>
            <a:headEnd/>
            <a:tailEnd/>
          </a:ln>
        </p:spPr>
        <p:txBody>
          <a:bodyPr>
            <a:spAutoFit/>
          </a:bodyPr>
          <a:lstStyle/>
          <a:p>
            <a:r>
              <a:rPr lang="en-US">
                <a:latin typeface="Century Gothic" pitchFamily="34" charset="0"/>
              </a:rPr>
              <a:t>High Route</a:t>
            </a:r>
          </a:p>
        </p:txBody>
      </p:sp>
      <p:cxnSp>
        <p:nvCxnSpPr>
          <p:cNvPr id="23" name="Straight Connector 22"/>
          <p:cNvCxnSpPr/>
          <p:nvPr/>
        </p:nvCxnSpPr>
        <p:spPr>
          <a:xfrm flipH="1" flipV="1">
            <a:off x="4038600" y="4724400"/>
            <a:ext cx="22860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3429000" y="5410200"/>
            <a:ext cx="838200" cy="15240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905000"/>
            <a:ext cx="4038600" cy="4525963"/>
          </a:xfrm>
        </p:spPr>
        <p:txBody>
          <a:bodyPr rtlCol="0">
            <a:normAutofit fontScale="92500" lnSpcReduction="10000"/>
          </a:bodyPr>
          <a:lstStyle/>
          <a:p>
            <a:pPr fontAlgn="auto">
              <a:spcAft>
                <a:spcPts val="0"/>
              </a:spcAft>
              <a:defRPr/>
            </a:pPr>
            <a:r>
              <a:rPr lang="en-US" altLang="en-US" dirty="0" smtClean="0"/>
              <a:t>Developmental </a:t>
            </a:r>
            <a:r>
              <a:rPr lang="en-US" altLang="en-US" dirty="0"/>
              <a:t>Course</a:t>
            </a:r>
          </a:p>
          <a:p>
            <a:pPr lvl="1" fontAlgn="auto">
              <a:spcAft>
                <a:spcPts val="0"/>
              </a:spcAft>
              <a:defRPr/>
            </a:pPr>
            <a:r>
              <a:rPr lang="en-US" altLang="en-US" dirty="0"/>
              <a:t>9-12 weeks fetal development</a:t>
            </a:r>
          </a:p>
          <a:p>
            <a:pPr lvl="1" fontAlgn="auto">
              <a:spcAft>
                <a:spcPts val="0"/>
              </a:spcAft>
              <a:defRPr/>
            </a:pPr>
            <a:r>
              <a:rPr lang="en-US" altLang="en-US" dirty="0"/>
              <a:t>Fetus phasic </a:t>
            </a:r>
            <a:r>
              <a:rPr lang="en-US" altLang="en-US" dirty="0" smtClean="0"/>
              <a:t>fetal </a:t>
            </a:r>
            <a:r>
              <a:rPr lang="en-US" altLang="en-US" dirty="0"/>
              <a:t>curl in response to loud sounds </a:t>
            </a:r>
          </a:p>
          <a:p>
            <a:pPr fontAlgn="auto">
              <a:spcAft>
                <a:spcPts val="0"/>
              </a:spcAft>
              <a:defRPr/>
            </a:pPr>
            <a:r>
              <a:rPr lang="en-US" altLang="en-US" dirty="0"/>
              <a:t>Postural Features </a:t>
            </a:r>
          </a:p>
          <a:p>
            <a:pPr lvl="1" fontAlgn="auto">
              <a:spcAft>
                <a:spcPts val="0"/>
              </a:spcAft>
              <a:defRPr/>
            </a:pPr>
            <a:r>
              <a:rPr lang="en-US" altLang="en-US" dirty="0"/>
              <a:t>Phasic activation of flexor muscle group</a:t>
            </a:r>
          </a:p>
          <a:p>
            <a:pPr fontAlgn="auto">
              <a:spcAft>
                <a:spcPts val="0"/>
              </a:spcAft>
              <a:defRPr/>
            </a:pPr>
            <a:r>
              <a:rPr lang="en-US" altLang="en-US" dirty="0"/>
              <a:t>Autonomic Features </a:t>
            </a:r>
          </a:p>
          <a:p>
            <a:pPr lvl="1" fontAlgn="auto">
              <a:spcAft>
                <a:spcPts val="0"/>
              </a:spcAft>
              <a:defRPr/>
            </a:pPr>
            <a:r>
              <a:rPr lang="en-US" altLang="en-US" dirty="0"/>
              <a:t>Metabolic reserve (freeze response</a:t>
            </a:r>
            <a:r>
              <a:rPr lang="en-US" altLang="en-US" dirty="0" smtClean="0"/>
              <a:t>)</a:t>
            </a:r>
          </a:p>
          <a:p>
            <a:pPr lvl="1" fontAlgn="auto">
              <a:spcAft>
                <a:spcPts val="0"/>
              </a:spcAft>
              <a:defRPr/>
            </a:pPr>
            <a:endParaRPr lang="en-US" altLang="en-US" dirty="0"/>
          </a:p>
          <a:p>
            <a:pPr fontAlgn="auto">
              <a:spcAft>
                <a:spcPts val="0"/>
              </a:spcAft>
              <a:defRPr/>
            </a:pPr>
            <a:endParaRPr lang="en-US" dirty="0"/>
          </a:p>
        </p:txBody>
      </p:sp>
      <p:sp>
        <p:nvSpPr>
          <p:cNvPr id="47106" name="Title 1"/>
          <p:cNvSpPr>
            <a:spLocks noGrp="1"/>
          </p:cNvSpPr>
          <p:nvPr>
            <p:ph type="title"/>
          </p:nvPr>
        </p:nvSpPr>
        <p:spPr>
          <a:xfrm>
            <a:off x="628650" y="365125"/>
            <a:ext cx="7886700" cy="1325563"/>
          </a:xfrm>
        </p:spPr>
        <p:txBody>
          <a:bodyPr rtlCol="0">
            <a:normAutofit fontScale="90000"/>
          </a:bodyPr>
          <a:lstStyle/>
          <a:p>
            <a:pPr fontAlgn="auto">
              <a:spcAft>
                <a:spcPts val="0"/>
              </a:spcAft>
              <a:defRPr/>
            </a:pPr>
            <a:r>
              <a:rPr lang="en-US" altLang="en-US" dirty="0" smtClean="0"/>
              <a:t>Phasic Fetal Curl/Fear Paralysis </a:t>
            </a:r>
          </a:p>
        </p:txBody>
      </p:sp>
      <p:pic>
        <p:nvPicPr>
          <p:cNvPr id="41987" name="Picture 2" descr="http://www.haveyoumetus.net/kit/wp-content/uploads/2012/02/spine1.jpg"/>
          <p:cNvPicPr>
            <a:picLocks noChangeAspect="1" noChangeArrowheads="1"/>
          </p:cNvPicPr>
          <p:nvPr/>
        </p:nvPicPr>
        <p:blipFill>
          <a:blip r:embed="rId2"/>
          <a:srcRect/>
          <a:stretch>
            <a:fillRect/>
          </a:stretch>
        </p:blipFill>
        <p:spPr bwMode="auto">
          <a:xfrm>
            <a:off x="5181600" y="2209800"/>
            <a:ext cx="3759200" cy="28194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Shape 493"/>
          <p:cNvSpPr txBox="1">
            <a:spLocks noGrp="1"/>
          </p:cNvSpPr>
          <p:nvPr>
            <p:ph idx="1"/>
          </p:nvPr>
        </p:nvSpPr>
        <p:spPr>
          <a:xfrm>
            <a:off x="628650" y="1825625"/>
            <a:ext cx="3181350" cy="4351338"/>
          </a:xfrm>
        </p:spPr>
        <p:txBody>
          <a:bodyPr lIns="0" tIns="0" rIns="0" bIns="0" rtlCol="0" anchor="ctr">
            <a:noAutofit/>
          </a:bodyPr>
          <a:lstStyle/>
          <a:p>
            <a:pPr fontAlgn="auto">
              <a:spcBef>
                <a:spcPts val="0"/>
              </a:spcBef>
              <a:spcAft>
                <a:spcPts val="0"/>
              </a:spcAft>
              <a:buSzPct val="90000"/>
              <a:defRPr/>
            </a:pPr>
            <a:r>
              <a:rPr lang="en-US" sz="2700" kern="1600" dirty="0">
                <a:solidFill>
                  <a:schemeClr val="dk1"/>
                </a:solidFill>
                <a:ea typeface="Georgia"/>
                <a:cs typeface="Georgia"/>
                <a:sym typeface="Georgia"/>
              </a:rPr>
              <a:t>The first </a:t>
            </a:r>
            <a:r>
              <a:rPr lang="en-US" sz="2700" kern="1600" dirty="0" smtClean="0">
                <a:solidFill>
                  <a:schemeClr val="dk1"/>
                </a:solidFill>
                <a:ea typeface="Georgia"/>
                <a:cs typeface="Georgia"/>
                <a:sym typeface="Georgia"/>
              </a:rPr>
              <a:t>breath</a:t>
            </a:r>
          </a:p>
          <a:p>
            <a:pPr fontAlgn="auto">
              <a:spcBef>
                <a:spcPts val="0"/>
              </a:spcBef>
              <a:spcAft>
                <a:spcPts val="0"/>
              </a:spcAft>
              <a:buSzPct val="90000"/>
              <a:defRPr/>
            </a:pPr>
            <a:endParaRPr lang="en-US" sz="2700" kern="1600" dirty="0">
              <a:solidFill>
                <a:schemeClr val="dk1"/>
              </a:solidFill>
              <a:ea typeface="Georgia"/>
              <a:cs typeface="Georgia"/>
              <a:sym typeface="Georgia"/>
            </a:endParaRPr>
          </a:p>
          <a:p>
            <a:pPr fontAlgn="auto">
              <a:spcBef>
                <a:spcPts val="540"/>
              </a:spcBef>
              <a:spcAft>
                <a:spcPts val="0"/>
              </a:spcAft>
              <a:buSzPct val="90000"/>
              <a:defRPr/>
            </a:pPr>
            <a:r>
              <a:rPr lang="en-US" sz="2700" kern="1600" dirty="0">
                <a:solidFill>
                  <a:schemeClr val="dk1"/>
                </a:solidFill>
                <a:ea typeface="Georgia"/>
                <a:cs typeface="Georgia"/>
                <a:sym typeface="Georgia"/>
              </a:rPr>
              <a:t>Early postural </a:t>
            </a:r>
            <a:r>
              <a:rPr lang="en-US" sz="2700" kern="1600" dirty="0" smtClean="0">
                <a:solidFill>
                  <a:schemeClr val="dk1"/>
                </a:solidFill>
                <a:ea typeface="Georgia"/>
                <a:cs typeface="Georgia"/>
                <a:sym typeface="Georgia"/>
              </a:rPr>
              <a:t>foundations</a:t>
            </a:r>
          </a:p>
          <a:p>
            <a:pPr fontAlgn="auto">
              <a:spcBef>
                <a:spcPts val="540"/>
              </a:spcBef>
              <a:spcAft>
                <a:spcPts val="0"/>
              </a:spcAft>
              <a:buSzPct val="90000"/>
              <a:defRPr/>
            </a:pPr>
            <a:endParaRPr lang="en-US" sz="2700" kern="1600" dirty="0">
              <a:solidFill>
                <a:schemeClr val="dk1"/>
              </a:solidFill>
              <a:ea typeface="Georgia"/>
              <a:cs typeface="Georgia"/>
              <a:sym typeface="Georgia"/>
            </a:endParaRPr>
          </a:p>
          <a:p>
            <a:pPr fontAlgn="auto">
              <a:spcBef>
                <a:spcPts val="540"/>
              </a:spcBef>
              <a:spcAft>
                <a:spcPts val="0"/>
              </a:spcAft>
              <a:buSzPct val="90000"/>
              <a:defRPr/>
            </a:pPr>
            <a:r>
              <a:rPr lang="en-US" sz="2700" kern="1600" dirty="0">
                <a:solidFill>
                  <a:schemeClr val="dk1"/>
                </a:solidFill>
                <a:ea typeface="Georgia"/>
                <a:cs typeface="Georgia"/>
                <a:sym typeface="Georgia"/>
              </a:rPr>
              <a:t>Connections to fright, flight, freeze</a:t>
            </a:r>
          </a:p>
        </p:txBody>
      </p:sp>
      <p:sp>
        <p:nvSpPr>
          <p:cNvPr id="43010" name="Shape 492"/>
          <p:cNvSpPr>
            <a:spLocks noGrp="1"/>
          </p:cNvSpPr>
          <p:nvPr>
            <p:ph type="title"/>
          </p:nvPr>
        </p:nvSpPr>
        <p:spPr>
          <a:xfrm>
            <a:off x="628650" y="365125"/>
            <a:ext cx="7886700" cy="1325563"/>
          </a:xfrm>
        </p:spPr>
        <p:txBody>
          <a:bodyPr lIns="90000" tIns="45000" rIns="90000" bIns="45000" anchor="t"/>
          <a:lstStyle/>
          <a:p>
            <a:pPr>
              <a:buClr>
                <a:srgbClr val="330066"/>
              </a:buClr>
              <a:buSzPct val="25000"/>
              <a:buFont typeface="Noto Sans Symbols"/>
              <a:buNone/>
            </a:pPr>
            <a:r>
              <a:rPr lang="en-US" sz="3600" smtClean="0">
                <a:sym typeface="Georgia" pitchFamily="18" charset="0"/>
              </a:rPr>
              <a:t>The Moro Response</a:t>
            </a:r>
          </a:p>
        </p:txBody>
      </p:sp>
      <p:pic>
        <p:nvPicPr>
          <p:cNvPr id="43011" name="Picture 2" descr="http://2.bp.blogspot.com/_J8FzNpbkCss/RrhMldQ6BEI/AAAAAAAAAIE/Nuyl0D6MN7Y/s320/DSC_9042.JPG"/>
          <p:cNvPicPr>
            <a:picLocks noChangeAspect="1" noChangeArrowheads="1"/>
          </p:cNvPicPr>
          <p:nvPr/>
        </p:nvPicPr>
        <p:blipFill>
          <a:blip r:embed="rId3"/>
          <a:srcRect/>
          <a:stretch>
            <a:fillRect/>
          </a:stretch>
        </p:blipFill>
        <p:spPr bwMode="auto">
          <a:xfrm>
            <a:off x="3962400" y="2427288"/>
            <a:ext cx="4568825" cy="3270250"/>
          </a:xfrm>
          <a:prstGeom prst="rect">
            <a:avLst/>
          </a:prstGeom>
          <a:noFill/>
          <a:ln w="9525">
            <a:noFill/>
            <a:miter lim="800000"/>
            <a:headEnd/>
            <a:tailEnd/>
          </a:ln>
        </p:spPr>
      </p:pic>
      <p:sp>
        <p:nvSpPr>
          <p:cNvPr id="43012" name="Rectangle 3"/>
          <p:cNvSpPr>
            <a:spLocks noChangeArrowheads="1"/>
          </p:cNvSpPr>
          <p:nvPr/>
        </p:nvSpPr>
        <p:spPr bwMode="auto">
          <a:xfrm>
            <a:off x="6432550" y="5678488"/>
            <a:ext cx="2100263" cy="274637"/>
          </a:xfrm>
          <a:prstGeom prst="rect">
            <a:avLst/>
          </a:prstGeom>
          <a:noFill/>
          <a:ln w="9525">
            <a:noFill/>
            <a:miter lim="800000"/>
            <a:headEnd/>
            <a:tailEnd/>
          </a:ln>
        </p:spPr>
        <p:txBody>
          <a:bodyPr wrap="none">
            <a:spAutoFit/>
          </a:bodyPr>
          <a:lstStyle/>
          <a:p>
            <a:r>
              <a:rPr lang="en-US" altLang="en-US" sz="1200">
                <a:solidFill>
                  <a:srgbClr val="000000"/>
                </a:solidFill>
                <a:ea typeface="MS PGothic"/>
                <a:cs typeface="MS PGothic"/>
                <a:hlinkClick r:id="rId4"/>
              </a:rPr>
              <a:t>springcitydiary.blogspot.com</a:t>
            </a:r>
            <a:endParaRPr lang="en-US" altLang="en-US" sz="1200">
              <a:solidFill>
                <a:srgbClr val="000000"/>
              </a:solidFill>
              <a:ea typeface="MS PGothic"/>
              <a:cs typeface="MS PGothic"/>
            </a:endParaRP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Placeholder 2"/>
          <p:cNvSpPr>
            <a:spLocks noGrp="1"/>
          </p:cNvSpPr>
          <p:nvPr>
            <p:ph type="body" idx="1"/>
          </p:nvPr>
        </p:nvSpPr>
        <p:spPr>
          <a:xfrm>
            <a:off x="623888" y="4589463"/>
            <a:ext cx="7886700" cy="1500187"/>
          </a:xfrm>
        </p:spPr>
        <p:txBody>
          <a:bodyPr/>
          <a:lstStyle/>
          <a:p>
            <a:r>
              <a:rPr lang="en-US" smtClean="0"/>
              <a:t>A Historical Perspective</a:t>
            </a:r>
          </a:p>
        </p:txBody>
      </p:sp>
      <p:sp>
        <p:nvSpPr>
          <p:cNvPr id="16386" name="Title 1"/>
          <p:cNvSpPr>
            <a:spLocks noGrp="1"/>
          </p:cNvSpPr>
          <p:nvPr>
            <p:ph type="title"/>
          </p:nvPr>
        </p:nvSpPr>
        <p:spPr>
          <a:xfrm>
            <a:off x="623888" y="1709738"/>
            <a:ext cx="7886700" cy="2862262"/>
          </a:xfrm>
        </p:spPr>
        <p:txBody>
          <a:bodyPr/>
          <a:lstStyle/>
          <a:p>
            <a:r>
              <a:rPr lang="en-US" smtClean="0"/>
              <a:t>Background for Active Listening</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p:txBody>
          <a:bodyPr rtlCol="0">
            <a:normAutofit fontScale="85000" lnSpcReduction="10000"/>
          </a:bodyPr>
          <a:lstStyle/>
          <a:p>
            <a:pPr fontAlgn="auto">
              <a:spcAft>
                <a:spcPts val="0"/>
              </a:spcAft>
              <a:defRPr/>
            </a:pPr>
            <a:r>
              <a:rPr lang="en-US" altLang="en-US" dirty="0" smtClean="0"/>
              <a:t>Developmental Course</a:t>
            </a:r>
          </a:p>
          <a:p>
            <a:pPr lvl="1" fontAlgn="auto">
              <a:spcAft>
                <a:spcPts val="0"/>
              </a:spcAft>
              <a:defRPr/>
            </a:pPr>
            <a:r>
              <a:rPr lang="en-US" altLang="en-US" dirty="0" smtClean="0"/>
              <a:t>Fully developed at birth (foreground)</a:t>
            </a:r>
          </a:p>
          <a:p>
            <a:pPr lvl="1" fontAlgn="auto">
              <a:spcAft>
                <a:spcPts val="0"/>
              </a:spcAft>
              <a:defRPr/>
            </a:pPr>
            <a:r>
              <a:rPr lang="en-US" altLang="en-US" dirty="0" smtClean="0"/>
              <a:t>Loud sound, sudden change in position elicits</a:t>
            </a:r>
          </a:p>
          <a:p>
            <a:pPr lvl="1" fontAlgn="auto">
              <a:spcAft>
                <a:spcPts val="0"/>
              </a:spcAft>
              <a:defRPr/>
            </a:pPr>
            <a:r>
              <a:rPr lang="en-US" altLang="en-US" dirty="0" smtClean="0"/>
              <a:t>Develops into mature startle by 6 months  (background)</a:t>
            </a:r>
          </a:p>
          <a:p>
            <a:pPr fontAlgn="auto">
              <a:spcAft>
                <a:spcPts val="0"/>
              </a:spcAft>
              <a:defRPr/>
            </a:pPr>
            <a:r>
              <a:rPr lang="en-US" altLang="en-US" dirty="0" smtClean="0"/>
              <a:t>Postural Features</a:t>
            </a:r>
          </a:p>
          <a:p>
            <a:pPr lvl="1" fontAlgn="auto">
              <a:spcAft>
                <a:spcPts val="0"/>
              </a:spcAft>
              <a:defRPr/>
            </a:pPr>
            <a:r>
              <a:rPr lang="en-US" altLang="en-US" dirty="0" smtClean="0"/>
              <a:t>First Phase, phasic postural extension</a:t>
            </a:r>
          </a:p>
          <a:p>
            <a:pPr lvl="1" fontAlgn="auto">
              <a:spcAft>
                <a:spcPts val="0"/>
              </a:spcAft>
              <a:defRPr/>
            </a:pPr>
            <a:r>
              <a:rPr lang="en-US" altLang="en-US" dirty="0" smtClean="0"/>
              <a:t>Second phase postural extension is modulated by return to body midline and or tonic holding with balance between the front and back side of the body</a:t>
            </a:r>
          </a:p>
          <a:p>
            <a:pPr fontAlgn="auto">
              <a:spcAft>
                <a:spcPts val="0"/>
              </a:spcAft>
              <a:defRPr/>
            </a:pPr>
            <a:r>
              <a:rPr lang="en-US" altLang="en-US" dirty="0"/>
              <a:t>Autonomic Features </a:t>
            </a:r>
          </a:p>
          <a:p>
            <a:pPr lvl="1" fontAlgn="auto">
              <a:spcAft>
                <a:spcPts val="0"/>
              </a:spcAft>
              <a:defRPr/>
            </a:pPr>
            <a:r>
              <a:rPr lang="en-US" altLang="en-US" dirty="0"/>
              <a:t>First phase sympathetic activation</a:t>
            </a:r>
          </a:p>
          <a:p>
            <a:pPr lvl="1" fontAlgn="auto">
              <a:spcAft>
                <a:spcPts val="0"/>
              </a:spcAft>
              <a:defRPr/>
            </a:pPr>
            <a:r>
              <a:rPr lang="en-US" altLang="en-US" dirty="0"/>
              <a:t>Second phase modulation of heart with </a:t>
            </a:r>
            <a:r>
              <a:rPr lang="en-US" altLang="en-US" dirty="0" smtClean="0"/>
              <a:t>exhale</a:t>
            </a:r>
          </a:p>
        </p:txBody>
      </p:sp>
      <p:sp>
        <p:nvSpPr>
          <p:cNvPr id="45058" name="Title 1"/>
          <p:cNvSpPr>
            <a:spLocks noGrp="1"/>
          </p:cNvSpPr>
          <p:nvPr>
            <p:ph type="title"/>
          </p:nvPr>
        </p:nvSpPr>
        <p:spPr>
          <a:xfrm>
            <a:off x="628650" y="365125"/>
            <a:ext cx="7886700" cy="1325563"/>
          </a:xfrm>
        </p:spPr>
        <p:txBody>
          <a:bodyPr/>
          <a:lstStyle/>
          <a:p>
            <a:r>
              <a:rPr lang="en-US" smtClean="0"/>
              <a:t>Moro, Startle</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hape 509"/>
          <p:cNvSpPr>
            <a:spLocks noGrp="1"/>
          </p:cNvSpPr>
          <p:nvPr>
            <p:ph idx="1"/>
          </p:nvPr>
        </p:nvSpPr>
        <p:spPr/>
        <p:txBody>
          <a:bodyPr lIns="90000" tIns="45000" rIns="90000" bIns="45000"/>
          <a:lstStyle/>
          <a:p>
            <a:pPr>
              <a:spcBef>
                <a:spcPct val="0"/>
              </a:spcBef>
              <a:buSzPct val="70000"/>
            </a:pPr>
            <a:r>
              <a:rPr lang="en-US" sz="2400" smtClean="0">
                <a:solidFill>
                  <a:srgbClr val="000000"/>
                </a:solidFill>
                <a:sym typeface="Georgia" pitchFamily="18" charset="0"/>
              </a:rPr>
              <a:t>The breath in relationship to sudden change in the environment (movement, sound, peripheral field activation)</a:t>
            </a:r>
          </a:p>
          <a:p>
            <a:pPr>
              <a:spcBef>
                <a:spcPts val="538"/>
              </a:spcBef>
              <a:buSzPct val="70000"/>
            </a:pPr>
            <a:r>
              <a:rPr lang="en-US" sz="2400" smtClean="0">
                <a:solidFill>
                  <a:srgbClr val="000000"/>
                </a:solidFill>
                <a:sym typeface="Georgia" pitchFamily="18" charset="0"/>
              </a:rPr>
              <a:t>Sensory processing challenges, Defensiveness, anxiety</a:t>
            </a:r>
          </a:p>
          <a:p>
            <a:pPr marL="850900" lvl="1" indent="-342900">
              <a:spcBef>
                <a:spcPct val="0"/>
              </a:spcBef>
              <a:buSzPct val="70000"/>
            </a:pPr>
            <a:r>
              <a:rPr lang="en-US" smtClean="0">
                <a:solidFill>
                  <a:srgbClr val="000000"/>
                </a:solidFill>
                <a:sym typeface="Georgia" pitchFamily="18" charset="0"/>
              </a:rPr>
              <a:t>Lack of response- breath not activated to regulate response to the environment</a:t>
            </a:r>
          </a:p>
          <a:p>
            <a:pPr marL="850900" lvl="1" indent="-342900">
              <a:spcBef>
                <a:spcPct val="0"/>
              </a:spcBef>
              <a:buSzPct val="70000"/>
            </a:pPr>
            <a:r>
              <a:rPr lang="en-US" smtClean="0">
                <a:solidFill>
                  <a:srgbClr val="000000"/>
                </a:solidFill>
                <a:sym typeface="Georgia" pitchFamily="18" charset="0"/>
              </a:rPr>
              <a:t>First phase- sharp inhale without return to center and exhale- fight flight</a:t>
            </a:r>
          </a:p>
          <a:p>
            <a:pPr marL="850900" lvl="1" indent="-342900">
              <a:spcBef>
                <a:spcPct val="0"/>
              </a:spcBef>
              <a:buSzPct val="70000"/>
            </a:pPr>
            <a:r>
              <a:rPr lang="en-US" smtClean="0">
                <a:solidFill>
                  <a:srgbClr val="000000"/>
                </a:solidFill>
                <a:sym typeface="Georgia" pitchFamily="18" charset="0"/>
              </a:rPr>
              <a:t>Freeze </a:t>
            </a:r>
          </a:p>
        </p:txBody>
      </p:sp>
      <p:sp>
        <p:nvSpPr>
          <p:cNvPr id="46082" name="Shape 508"/>
          <p:cNvSpPr>
            <a:spLocks noGrp="1"/>
          </p:cNvSpPr>
          <p:nvPr>
            <p:ph type="title"/>
          </p:nvPr>
        </p:nvSpPr>
        <p:spPr>
          <a:xfrm>
            <a:off x="628650" y="365125"/>
            <a:ext cx="7886700" cy="1325563"/>
          </a:xfrm>
        </p:spPr>
        <p:txBody>
          <a:bodyPr lIns="90000" tIns="45000" rIns="90000" bIns="45000" anchor="t"/>
          <a:lstStyle/>
          <a:p>
            <a:pPr>
              <a:buClr>
                <a:srgbClr val="330066"/>
              </a:buClr>
              <a:buSzPct val="25000"/>
              <a:buFont typeface="Noto Sans Symbols"/>
              <a:buNone/>
            </a:pPr>
            <a:r>
              <a:rPr lang="en-US" sz="3600" smtClean="0">
                <a:sym typeface="Georgia" pitchFamily="18" charset="0"/>
              </a:rPr>
              <a:t>Moro Development in Relationship to Active Listening Posture</a:t>
            </a: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hape 547"/>
          <p:cNvSpPr>
            <a:spLocks noGrp="1"/>
          </p:cNvSpPr>
          <p:nvPr>
            <p:ph type="title" idx="4294967295"/>
          </p:nvPr>
        </p:nvSpPr>
        <p:spPr>
          <a:xfrm>
            <a:off x="914400" y="609600"/>
            <a:ext cx="8229600" cy="1143000"/>
          </a:xfrm>
        </p:spPr>
        <p:txBody>
          <a:bodyPr lIns="90000" tIns="45000" rIns="90000" bIns="45000" anchor="t"/>
          <a:lstStyle/>
          <a:p>
            <a:pPr algn="ctr">
              <a:buClr>
                <a:srgbClr val="330066"/>
              </a:buClr>
              <a:buSzPct val="25000"/>
            </a:pPr>
            <a:r>
              <a:rPr lang="en-US" sz="3600" smtClean="0">
                <a:sym typeface="Georgia" pitchFamily="18" charset="0"/>
              </a:rPr>
              <a:t>Keys to Developing  An Active  Listening Posture</a:t>
            </a:r>
          </a:p>
        </p:txBody>
      </p:sp>
      <p:sp>
        <p:nvSpPr>
          <p:cNvPr id="48130" name="Shape 548"/>
          <p:cNvSpPr>
            <a:spLocks noGrp="1"/>
          </p:cNvSpPr>
          <p:nvPr>
            <p:ph type="body" idx="4294967295"/>
          </p:nvPr>
        </p:nvSpPr>
        <p:spPr>
          <a:xfrm>
            <a:off x="990600" y="3124200"/>
            <a:ext cx="2667000" cy="3124200"/>
          </a:xfrm>
          <a:solidFill>
            <a:srgbClr val="F2E5FF"/>
          </a:solidFill>
        </p:spPr>
        <p:txBody>
          <a:bodyPr lIns="90000" tIns="45000" rIns="90000" bIns="45000"/>
          <a:lstStyle/>
          <a:p>
            <a:pPr marL="273050" indent="-273050" algn="ctr">
              <a:spcBef>
                <a:spcPct val="0"/>
              </a:spcBef>
              <a:buClr>
                <a:srgbClr val="330066"/>
              </a:buClr>
              <a:buSzPct val="25000"/>
              <a:buFont typeface="Noto Sans Symbols"/>
              <a:buNone/>
            </a:pPr>
            <a:r>
              <a:rPr lang="en-US" smtClean="0">
                <a:solidFill>
                  <a:srgbClr val="000000"/>
                </a:solidFill>
                <a:sym typeface="Georgia" pitchFamily="18" charset="0"/>
              </a:rPr>
              <a:t>Inherent patterns for regulation</a:t>
            </a:r>
          </a:p>
        </p:txBody>
      </p:sp>
      <p:sp>
        <p:nvSpPr>
          <p:cNvPr id="48131" name="Shape 549"/>
          <p:cNvSpPr>
            <a:spLocks noChangeArrowheads="1"/>
          </p:cNvSpPr>
          <p:nvPr/>
        </p:nvSpPr>
        <p:spPr bwMode="auto">
          <a:xfrm>
            <a:off x="5791200" y="3124200"/>
            <a:ext cx="2590800" cy="3124200"/>
          </a:xfrm>
          <a:prstGeom prst="rect">
            <a:avLst/>
          </a:prstGeom>
          <a:solidFill>
            <a:srgbClr val="F2E5FF"/>
          </a:solidFill>
          <a:ln w="9525">
            <a:noFill/>
            <a:miter lim="800000"/>
            <a:headEnd/>
            <a:tailEnd/>
          </a:ln>
        </p:spPr>
        <p:txBody>
          <a:bodyPr lIns="91425" tIns="45700" rIns="91425" bIns="45700"/>
          <a:lstStyle/>
          <a:p>
            <a:pPr algn="ctr">
              <a:buClr>
                <a:srgbClr val="330066"/>
              </a:buClr>
              <a:buSzPct val="25000"/>
              <a:buFont typeface="Noto Sans Symbols"/>
              <a:buNone/>
            </a:pPr>
            <a:r>
              <a:rPr lang="en-US" sz="2400">
                <a:solidFill>
                  <a:srgbClr val="000000"/>
                </a:solidFill>
                <a:latin typeface="Century Gothic" pitchFamily="34" charset="0"/>
                <a:cs typeface="Arial" charset="0"/>
                <a:sym typeface="Arial" charset="0"/>
              </a:rPr>
              <a:t>Inherent patterns to adapt to gravity</a:t>
            </a:r>
          </a:p>
        </p:txBody>
      </p:sp>
      <p:cxnSp>
        <p:nvCxnSpPr>
          <p:cNvPr id="48132" name="Shape 550"/>
          <p:cNvCxnSpPr>
            <a:cxnSpLocks noChangeShapeType="1"/>
          </p:cNvCxnSpPr>
          <p:nvPr/>
        </p:nvCxnSpPr>
        <p:spPr bwMode="auto">
          <a:xfrm>
            <a:off x="4705350" y="2286000"/>
            <a:ext cx="0" cy="304800"/>
          </a:xfrm>
          <a:prstGeom prst="straightConnector1">
            <a:avLst/>
          </a:prstGeom>
          <a:noFill/>
          <a:ln w="76200">
            <a:solidFill>
              <a:srgbClr val="2DB8B5"/>
            </a:solidFill>
            <a:round/>
            <a:headEnd/>
            <a:tailEnd/>
          </a:ln>
        </p:spPr>
      </p:cxnSp>
      <p:cxnSp>
        <p:nvCxnSpPr>
          <p:cNvPr id="48133" name="Shape 551"/>
          <p:cNvCxnSpPr>
            <a:cxnSpLocks noChangeShapeType="1"/>
          </p:cNvCxnSpPr>
          <p:nvPr/>
        </p:nvCxnSpPr>
        <p:spPr bwMode="auto">
          <a:xfrm>
            <a:off x="2230438" y="2590800"/>
            <a:ext cx="4953000" cy="0"/>
          </a:xfrm>
          <a:prstGeom prst="straightConnector1">
            <a:avLst/>
          </a:prstGeom>
          <a:noFill/>
          <a:ln w="76200">
            <a:solidFill>
              <a:srgbClr val="2DB8B5"/>
            </a:solidFill>
            <a:round/>
            <a:headEnd/>
            <a:tailEnd/>
          </a:ln>
        </p:spPr>
      </p:cxnSp>
      <p:cxnSp>
        <p:nvCxnSpPr>
          <p:cNvPr id="48134" name="Shape 552"/>
          <p:cNvCxnSpPr>
            <a:cxnSpLocks noChangeShapeType="1"/>
          </p:cNvCxnSpPr>
          <p:nvPr/>
        </p:nvCxnSpPr>
        <p:spPr bwMode="auto">
          <a:xfrm>
            <a:off x="7181850" y="2590800"/>
            <a:ext cx="0" cy="533400"/>
          </a:xfrm>
          <a:prstGeom prst="straightConnector1">
            <a:avLst/>
          </a:prstGeom>
          <a:noFill/>
          <a:ln w="127000">
            <a:solidFill>
              <a:srgbClr val="2DB8B5"/>
            </a:solidFill>
            <a:round/>
            <a:headEnd/>
            <a:tailEnd/>
          </a:ln>
        </p:spPr>
      </p:cxnSp>
      <p:cxnSp>
        <p:nvCxnSpPr>
          <p:cNvPr id="48135" name="Shape 553"/>
          <p:cNvCxnSpPr>
            <a:cxnSpLocks noChangeShapeType="1"/>
          </p:cNvCxnSpPr>
          <p:nvPr/>
        </p:nvCxnSpPr>
        <p:spPr bwMode="auto">
          <a:xfrm>
            <a:off x="2239963" y="2590800"/>
            <a:ext cx="0" cy="533400"/>
          </a:xfrm>
          <a:prstGeom prst="straightConnector1">
            <a:avLst/>
          </a:prstGeom>
          <a:noFill/>
          <a:ln w="127000">
            <a:solidFill>
              <a:srgbClr val="2DB8B5"/>
            </a:solidFill>
            <a:round/>
            <a:headEnd/>
            <a:tailEnd/>
          </a:ln>
        </p:spPr>
      </p:cxnSp>
      <p:sp>
        <p:nvSpPr>
          <p:cNvPr id="48136" name="Shape 554"/>
          <p:cNvSpPr txBox="1">
            <a:spLocks noChangeArrowheads="1"/>
          </p:cNvSpPr>
          <p:nvPr/>
        </p:nvSpPr>
        <p:spPr bwMode="auto">
          <a:xfrm>
            <a:off x="5943600" y="4638675"/>
            <a:ext cx="2286000" cy="1524000"/>
          </a:xfrm>
          <a:prstGeom prst="rect">
            <a:avLst/>
          </a:prstGeom>
          <a:solidFill>
            <a:srgbClr val="E6CDFF"/>
          </a:solidFill>
          <a:ln w="9525">
            <a:noFill/>
            <a:miter lim="800000"/>
            <a:headEnd/>
            <a:tailEnd/>
          </a:ln>
        </p:spPr>
        <p:txBody>
          <a:bodyPr lIns="91425" tIns="45700" rIns="91425" bIns="45700"/>
          <a:lstStyle/>
          <a:p>
            <a:pPr algn="ctr">
              <a:buSzPct val="25000"/>
            </a:pPr>
            <a:r>
              <a:rPr lang="en-US" sz="1400">
                <a:solidFill>
                  <a:srgbClr val="000000"/>
                </a:solidFill>
                <a:cs typeface="Arial" charset="0"/>
                <a:sym typeface="Arial" charset="0"/>
              </a:rPr>
              <a:t>Primary Movement Patterns </a:t>
            </a:r>
            <a:r>
              <a:rPr lang="en-US" sz="1200">
                <a:solidFill>
                  <a:srgbClr val="000000"/>
                </a:solidFill>
                <a:cs typeface="Arial" charset="0"/>
                <a:sym typeface="Arial" charset="0"/>
              </a:rPr>
              <a:t>(Tonic Labyrinthine)</a:t>
            </a:r>
          </a:p>
          <a:p>
            <a:pPr algn="ctr">
              <a:spcBef>
                <a:spcPts val="700"/>
              </a:spcBef>
              <a:buSzPct val="25000"/>
            </a:pPr>
            <a:r>
              <a:rPr lang="en-US" sz="1400">
                <a:solidFill>
                  <a:srgbClr val="000000"/>
                </a:solidFill>
                <a:cs typeface="Arial" charset="0"/>
                <a:sym typeface="Arial" charset="0"/>
              </a:rPr>
              <a:t>Righting and Equilibrium Responses </a:t>
            </a:r>
            <a:r>
              <a:rPr lang="en-US" sz="1200">
                <a:solidFill>
                  <a:srgbClr val="000000"/>
                </a:solidFill>
                <a:cs typeface="Arial" charset="0"/>
                <a:sym typeface="Arial" charset="0"/>
              </a:rPr>
              <a:t>(Landau)</a:t>
            </a:r>
          </a:p>
          <a:p>
            <a:pPr algn="ctr">
              <a:spcBef>
                <a:spcPts val="700"/>
              </a:spcBef>
              <a:buSzPct val="25000"/>
            </a:pPr>
            <a:r>
              <a:rPr lang="en-US" sz="1400">
                <a:solidFill>
                  <a:srgbClr val="000000"/>
                </a:solidFill>
                <a:cs typeface="Arial" charset="0"/>
                <a:sym typeface="Arial" charset="0"/>
              </a:rPr>
              <a:t>Mature postural control</a:t>
            </a:r>
          </a:p>
        </p:txBody>
      </p:sp>
      <p:sp>
        <p:nvSpPr>
          <p:cNvPr id="48137" name="Shape 555"/>
          <p:cNvSpPr txBox="1">
            <a:spLocks noChangeArrowheads="1"/>
          </p:cNvSpPr>
          <p:nvPr/>
        </p:nvSpPr>
        <p:spPr bwMode="auto">
          <a:xfrm>
            <a:off x="1295400" y="4724400"/>
            <a:ext cx="2209800" cy="1354138"/>
          </a:xfrm>
          <a:prstGeom prst="rect">
            <a:avLst/>
          </a:prstGeom>
          <a:solidFill>
            <a:srgbClr val="E6CDFF"/>
          </a:solidFill>
          <a:ln w="9525">
            <a:noFill/>
            <a:miter lim="800000"/>
            <a:headEnd/>
            <a:tailEnd/>
          </a:ln>
        </p:spPr>
        <p:txBody>
          <a:bodyPr lIns="91425" tIns="45700" rIns="91425" bIns="45700"/>
          <a:lstStyle/>
          <a:p>
            <a:pPr algn="ctr">
              <a:spcBef>
                <a:spcPts val="700"/>
              </a:spcBef>
              <a:buSzPct val="25000"/>
            </a:pPr>
            <a:r>
              <a:rPr lang="en-US" sz="1400">
                <a:solidFill>
                  <a:srgbClr val="000000"/>
                </a:solidFill>
                <a:cs typeface="Arial" charset="0"/>
                <a:sym typeface="Arial" charset="0"/>
              </a:rPr>
              <a:t>Fear Paralysis</a:t>
            </a:r>
          </a:p>
          <a:p>
            <a:pPr algn="ctr">
              <a:spcBef>
                <a:spcPts val="700"/>
              </a:spcBef>
              <a:buSzPct val="25000"/>
            </a:pPr>
            <a:r>
              <a:rPr lang="en-US" sz="1400">
                <a:solidFill>
                  <a:srgbClr val="000000"/>
                </a:solidFill>
                <a:cs typeface="Arial" charset="0"/>
                <a:sym typeface="Arial" charset="0"/>
              </a:rPr>
              <a:t>Moro</a:t>
            </a:r>
          </a:p>
          <a:p>
            <a:pPr algn="ctr">
              <a:spcBef>
                <a:spcPts val="700"/>
              </a:spcBef>
              <a:buSzPct val="25000"/>
            </a:pPr>
            <a:r>
              <a:rPr lang="en-US" sz="1400">
                <a:solidFill>
                  <a:srgbClr val="000000"/>
                </a:solidFill>
                <a:cs typeface="Arial" charset="0"/>
                <a:sym typeface="Arial" charset="0"/>
              </a:rPr>
              <a:t>Orienting Response</a:t>
            </a:r>
          </a:p>
        </p:txBody>
      </p:sp>
      <p:cxnSp>
        <p:nvCxnSpPr>
          <p:cNvPr id="48138" name="Shape 556"/>
          <p:cNvCxnSpPr>
            <a:cxnSpLocks noChangeShapeType="1"/>
          </p:cNvCxnSpPr>
          <p:nvPr/>
        </p:nvCxnSpPr>
        <p:spPr bwMode="auto">
          <a:xfrm>
            <a:off x="3905250" y="4419600"/>
            <a:ext cx="1600200" cy="0"/>
          </a:xfrm>
          <a:prstGeom prst="straightConnector1">
            <a:avLst/>
          </a:prstGeom>
          <a:noFill/>
          <a:ln w="76200">
            <a:solidFill>
              <a:schemeClr val="tx1"/>
            </a:solidFill>
            <a:round/>
            <a:headEnd type="stealth" w="lg" len="lg"/>
            <a:tailEnd type="stealth" w="lg" len="lg"/>
          </a:ln>
        </p:spPr>
      </p:cxn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 name="Shape 564"/>
          <p:cNvSpPr txBox="1">
            <a:spLocks noGrp="1"/>
          </p:cNvSpPr>
          <p:nvPr>
            <p:ph idx="1"/>
          </p:nvPr>
        </p:nvSpPr>
        <p:spPr/>
        <p:txBody>
          <a:bodyPr lIns="90000" tIns="45000" rIns="90000" bIns="45000" rtlCol="0">
            <a:noAutofit/>
          </a:bodyPr>
          <a:lstStyle/>
          <a:p>
            <a:pPr fontAlgn="auto">
              <a:spcBef>
                <a:spcPts val="0"/>
              </a:spcBef>
              <a:spcAft>
                <a:spcPts val="0"/>
              </a:spcAft>
              <a:buSzPct val="115000"/>
              <a:defRPr/>
            </a:pPr>
            <a:r>
              <a:rPr lang="en-US" sz="2700" dirty="0">
                <a:solidFill>
                  <a:schemeClr val="dk1"/>
                </a:solidFill>
                <a:ea typeface="Georgia"/>
                <a:cs typeface="Georgia"/>
                <a:sym typeface="Georgia"/>
              </a:rPr>
              <a:t>Emerges at birth</a:t>
            </a:r>
          </a:p>
          <a:p>
            <a:pPr fontAlgn="auto">
              <a:spcBef>
                <a:spcPts val="600"/>
              </a:spcBef>
              <a:spcAft>
                <a:spcPts val="0"/>
              </a:spcAft>
              <a:buSzPct val="115000"/>
              <a:defRPr/>
            </a:pPr>
            <a:r>
              <a:rPr lang="en-US" sz="2700" dirty="0">
                <a:solidFill>
                  <a:schemeClr val="dk1"/>
                </a:solidFill>
                <a:ea typeface="Georgia"/>
                <a:cs typeface="Georgia"/>
                <a:sym typeface="Georgia"/>
              </a:rPr>
              <a:t>Backward movement of head increases extensor tone</a:t>
            </a:r>
          </a:p>
          <a:p>
            <a:pPr fontAlgn="auto">
              <a:spcBef>
                <a:spcPts val="600"/>
              </a:spcBef>
              <a:spcAft>
                <a:spcPts val="0"/>
              </a:spcAft>
              <a:buSzPct val="115000"/>
              <a:defRPr/>
            </a:pPr>
            <a:r>
              <a:rPr lang="en-US" sz="2700" dirty="0">
                <a:solidFill>
                  <a:schemeClr val="dk1"/>
                </a:solidFill>
                <a:ea typeface="Georgia"/>
                <a:cs typeface="Georgia"/>
                <a:sym typeface="Georgia"/>
              </a:rPr>
              <a:t>Forward movement of head causes increase in flexor tone</a:t>
            </a:r>
          </a:p>
          <a:p>
            <a:pPr fontAlgn="auto">
              <a:spcBef>
                <a:spcPts val="600"/>
              </a:spcBef>
              <a:spcAft>
                <a:spcPts val="0"/>
              </a:spcAft>
              <a:buSzPct val="115000"/>
              <a:defRPr/>
            </a:pPr>
            <a:r>
              <a:rPr lang="en-US" sz="2700" dirty="0">
                <a:solidFill>
                  <a:schemeClr val="dk1"/>
                </a:solidFill>
                <a:ea typeface="Georgia"/>
                <a:cs typeface="Georgia"/>
                <a:sym typeface="Georgia"/>
              </a:rPr>
              <a:t>Forward integrated by 4 months of age</a:t>
            </a:r>
          </a:p>
          <a:p>
            <a:pPr fontAlgn="auto">
              <a:spcBef>
                <a:spcPts val="600"/>
              </a:spcBef>
              <a:spcAft>
                <a:spcPts val="0"/>
              </a:spcAft>
              <a:buSzPct val="115000"/>
              <a:defRPr/>
            </a:pPr>
            <a:r>
              <a:rPr lang="en-US" sz="2700" dirty="0">
                <a:solidFill>
                  <a:schemeClr val="dk1"/>
                </a:solidFill>
                <a:ea typeface="Georgia"/>
                <a:cs typeface="Georgia"/>
                <a:sym typeface="Georgia"/>
              </a:rPr>
              <a:t>Backward integrated by 3 years</a:t>
            </a:r>
          </a:p>
          <a:p>
            <a:pPr marL="654368" indent="-457200" fontAlgn="auto">
              <a:spcBef>
                <a:spcPts val="600"/>
              </a:spcBef>
              <a:spcAft>
                <a:spcPts val="0"/>
              </a:spcAft>
              <a:defRPr/>
            </a:pPr>
            <a:endParaRPr sz="2700" dirty="0">
              <a:solidFill>
                <a:schemeClr val="dk1"/>
              </a:solidFill>
              <a:ea typeface="Georgia"/>
              <a:cs typeface="Georgia"/>
              <a:sym typeface="Georgia"/>
            </a:endParaRPr>
          </a:p>
          <a:p>
            <a:pPr marL="676275" indent="-457200" fontAlgn="auto">
              <a:spcBef>
                <a:spcPts val="600"/>
              </a:spcBef>
              <a:spcAft>
                <a:spcPts val="0"/>
              </a:spcAft>
              <a:defRPr/>
            </a:pPr>
            <a:endParaRPr sz="3000" dirty="0">
              <a:solidFill>
                <a:schemeClr val="dk1"/>
              </a:solidFill>
              <a:ea typeface="Georgia"/>
              <a:cs typeface="Georgia"/>
              <a:sym typeface="Georgia"/>
            </a:endParaRPr>
          </a:p>
          <a:p>
            <a:pPr marL="619125" indent="-457200" fontAlgn="auto">
              <a:spcBef>
                <a:spcPts val="600"/>
              </a:spcBef>
              <a:spcAft>
                <a:spcPts val="0"/>
              </a:spcAft>
              <a:defRPr/>
            </a:pPr>
            <a:endParaRPr sz="3000" dirty="0">
              <a:solidFill>
                <a:schemeClr val="dk1"/>
              </a:solidFill>
              <a:ea typeface="Georgia"/>
              <a:cs typeface="Georgia"/>
              <a:sym typeface="Georgia"/>
            </a:endParaRPr>
          </a:p>
        </p:txBody>
      </p:sp>
      <p:sp>
        <p:nvSpPr>
          <p:cNvPr id="50178" name="Title 1"/>
          <p:cNvSpPr>
            <a:spLocks noGrp="1"/>
          </p:cNvSpPr>
          <p:nvPr>
            <p:ph type="title"/>
          </p:nvPr>
        </p:nvSpPr>
        <p:spPr>
          <a:xfrm>
            <a:off x="628650" y="365125"/>
            <a:ext cx="7886700" cy="1325563"/>
          </a:xfrm>
        </p:spPr>
        <p:txBody>
          <a:bodyPr/>
          <a:lstStyle/>
          <a:p>
            <a:r>
              <a:rPr lang="en-US" smtClean="0"/>
              <a:t>The Tonic Labyrinthine</a:t>
            </a: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hape 573"/>
          <p:cNvSpPr txBox="1">
            <a:spLocks noChangeArrowheads="1"/>
          </p:cNvSpPr>
          <p:nvPr/>
        </p:nvSpPr>
        <p:spPr bwMode="auto">
          <a:xfrm>
            <a:off x="381000" y="228600"/>
            <a:ext cx="6705600" cy="838200"/>
          </a:xfrm>
          <a:prstGeom prst="rect">
            <a:avLst/>
          </a:prstGeom>
          <a:noFill/>
          <a:ln w="9525">
            <a:noFill/>
            <a:miter lim="800000"/>
            <a:headEnd/>
            <a:tailEnd/>
          </a:ln>
        </p:spPr>
        <p:txBody>
          <a:bodyPr lIns="0" tIns="45000" rIns="0" bIns="0"/>
          <a:lstStyle/>
          <a:p>
            <a:pPr>
              <a:buClr>
                <a:srgbClr val="000000"/>
              </a:buClr>
              <a:buFont typeface="Noto Sans Symbols"/>
              <a:buNone/>
            </a:pPr>
            <a:endParaRPr lang="en-US" b="1">
              <a:solidFill>
                <a:srgbClr val="330066"/>
              </a:solidFill>
              <a:cs typeface="Arial" charset="0"/>
              <a:sym typeface="Arial" charset="0"/>
            </a:endParaRPr>
          </a:p>
        </p:txBody>
      </p:sp>
      <p:pic>
        <p:nvPicPr>
          <p:cNvPr id="52226" name="Shape 575"/>
          <p:cNvPicPr preferRelativeResize="0">
            <a:picLocks noChangeAspect="1" noChangeArrowheads="1"/>
          </p:cNvPicPr>
          <p:nvPr/>
        </p:nvPicPr>
        <p:blipFill>
          <a:blip r:embed="rId3"/>
          <a:srcRect/>
          <a:stretch>
            <a:fillRect/>
          </a:stretch>
        </p:blipFill>
        <p:spPr bwMode="auto">
          <a:xfrm>
            <a:off x="5867400" y="4178300"/>
            <a:ext cx="2768600" cy="2122488"/>
          </a:xfrm>
          <a:prstGeom prst="rect">
            <a:avLst/>
          </a:prstGeom>
          <a:noFill/>
          <a:ln w="9525">
            <a:noFill/>
            <a:miter lim="800000"/>
            <a:headEnd/>
            <a:tailEnd/>
          </a:ln>
        </p:spPr>
      </p:pic>
      <p:sp>
        <p:nvSpPr>
          <p:cNvPr id="52227" name="Shape 576"/>
          <p:cNvSpPr>
            <a:spLocks noChangeArrowheads="1"/>
          </p:cNvSpPr>
          <p:nvPr/>
        </p:nvSpPr>
        <p:spPr bwMode="auto">
          <a:xfrm>
            <a:off x="7277100" y="6248400"/>
            <a:ext cx="1624013" cy="225425"/>
          </a:xfrm>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lnTo>
                  <a:pt x="0" y="0"/>
                </a:lnTo>
                <a:close/>
              </a:path>
            </a:pathLst>
          </a:custGeom>
          <a:noFill/>
          <a:ln w="9525">
            <a:noFill/>
            <a:miter lim="800000"/>
            <a:headEnd/>
            <a:tailEnd/>
          </a:ln>
        </p:spPr>
        <p:txBody>
          <a:bodyPr lIns="90000" tIns="45000" rIns="90000" bIns="45000"/>
          <a:lstStyle/>
          <a:p>
            <a:pPr>
              <a:buSzPct val="25000"/>
            </a:pPr>
            <a:r>
              <a:rPr lang="en-US" sz="900">
                <a:solidFill>
                  <a:srgbClr val="000000"/>
                </a:solidFill>
                <a:latin typeface="Calibri" pitchFamily="34" charset="0"/>
                <a:sym typeface="Calibri" pitchFamily="34" charset="0"/>
              </a:rPr>
              <a:t>www.breathingtimeyoga.com </a:t>
            </a:r>
          </a:p>
        </p:txBody>
      </p:sp>
      <p:sp>
        <p:nvSpPr>
          <p:cNvPr id="52228" name="Title 1"/>
          <p:cNvSpPr>
            <a:spLocks noGrp="1"/>
          </p:cNvSpPr>
          <p:nvPr>
            <p:ph type="title"/>
          </p:nvPr>
        </p:nvSpPr>
        <p:spPr>
          <a:xfrm>
            <a:off x="628650" y="365125"/>
            <a:ext cx="7886700" cy="1325563"/>
          </a:xfrm>
        </p:spPr>
        <p:txBody>
          <a:bodyPr/>
          <a:lstStyle/>
          <a:p>
            <a:r>
              <a:rPr lang="en-US" smtClean="0"/>
              <a:t>The Tonic Labyrinthine</a:t>
            </a:r>
          </a:p>
        </p:txBody>
      </p:sp>
      <p:sp>
        <p:nvSpPr>
          <p:cNvPr id="52229" name="Content Placeholder 2"/>
          <p:cNvSpPr>
            <a:spLocks noGrp="1"/>
          </p:cNvSpPr>
          <p:nvPr>
            <p:ph idx="1"/>
          </p:nvPr>
        </p:nvSpPr>
        <p:spPr>
          <a:xfrm>
            <a:off x="730250" y="1752600"/>
            <a:ext cx="7886700" cy="4351338"/>
          </a:xfrm>
        </p:spPr>
        <p:txBody>
          <a:bodyPr/>
          <a:lstStyle/>
          <a:p>
            <a:r>
              <a:rPr lang="en-US" smtClean="0"/>
              <a:t>Tonic Labyrinthine Reflex </a:t>
            </a:r>
          </a:p>
          <a:p>
            <a:r>
              <a:rPr lang="en-US" smtClean="0"/>
              <a:t>Change in tone relative to change in head position </a:t>
            </a:r>
          </a:p>
          <a:p>
            <a:r>
              <a:rPr lang="en-US" smtClean="0"/>
              <a:t>Facilitates a sense of weighted-ness </a:t>
            </a:r>
          </a:p>
          <a:p>
            <a:r>
              <a:rPr lang="en-US" smtClean="0"/>
              <a:t>Pro-gravity tone sets the base for anti-gravity muscle tone</a:t>
            </a: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457200" y="1752600"/>
            <a:ext cx="4724400" cy="4572000"/>
          </a:xfrm>
        </p:spPr>
        <p:txBody>
          <a:bodyPr rtlCol="0">
            <a:normAutofit lnSpcReduction="10000"/>
          </a:bodyPr>
          <a:lstStyle/>
          <a:p>
            <a:pPr fontAlgn="auto">
              <a:spcAft>
                <a:spcPts val="0"/>
              </a:spcAft>
              <a:defRPr/>
            </a:pPr>
            <a:r>
              <a:rPr lang="en-US" altLang="en-US" sz="2400" dirty="0" smtClean="0">
                <a:ea typeface="ＭＳ Ｐゴシック" pitchFamily="34" charset="-128"/>
              </a:rPr>
              <a:t>Full body extension that counterbalances newborn’s total body flexion (phasic)</a:t>
            </a:r>
          </a:p>
          <a:p>
            <a:pPr fontAlgn="auto">
              <a:spcAft>
                <a:spcPts val="0"/>
              </a:spcAft>
              <a:defRPr/>
            </a:pPr>
            <a:endParaRPr lang="en-US" altLang="en-US" sz="2400" dirty="0" smtClean="0">
              <a:ea typeface="ＭＳ Ｐゴシック" pitchFamily="34" charset="-128"/>
            </a:endParaRPr>
          </a:p>
          <a:p>
            <a:pPr fontAlgn="auto">
              <a:spcAft>
                <a:spcPts val="0"/>
              </a:spcAft>
              <a:defRPr/>
            </a:pPr>
            <a:r>
              <a:rPr lang="en-US" altLang="en-US" sz="2400" dirty="0" smtClean="0">
                <a:ea typeface="ＭＳ Ｐゴシック" pitchFamily="34" charset="-128"/>
              </a:rPr>
              <a:t>Fully developed by 6 months (foreground), airplane position, at the time that infant starts to rotate on belly in full extension in circle</a:t>
            </a:r>
          </a:p>
          <a:p>
            <a:pPr fontAlgn="auto">
              <a:spcAft>
                <a:spcPts val="0"/>
              </a:spcAft>
              <a:defRPr/>
            </a:pPr>
            <a:endParaRPr lang="en-US" altLang="en-US" sz="2400" dirty="0" smtClean="0">
              <a:ea typeface="ＭＳ Ｐゴシック" pitchFamily="34" charset="-128"/>
            </a:endParaRPr>
          </a:p>
          <a:p>
            <a:pPr fontAlgn="auto">
              <a:spcAft>
                <a:spcPts val="0"/>
              </a:spcAft>
              <a:defRPr/>
            </a:pPr>
            <a:r>
              <a:rPr lang="en-US" altLang="en-US" sz="2400" dirty="0" smtClean="0">
                <a:ea typeface="ＭＳ Ｐゴシック" pitchFamily="34" charset="-128"/>
              </a:rPr>
              <a:t>Integrated in the third year of life once a secure and mobile walker (background)</a:t>
            </a:r>
          </a:p>
        </p:txBody>
      </p:sp>
      <p:sp>
        <p:nvSpPr>
          <p:cNvPr id="54274" name="Rectangle 2"/>
          <p:cNvSpPr>
            <a:spLocks noGrp="1" noChangeArrowheads="1"/>
          </p:cNvSpPr>
          <p:nvPr>
            <p:ph type="title"/>
          </p:nvPr>
        </p:nvSpPr>
        <p:spPr>
          <a:xfrm>
            <a:off x="628650" y="365125"/>
            <a:ext cx="7886700" cy="1325563"/>
          </a:xfrm>
        </p:spPr>
        <p:txBody>
          <a:bodyPr/>
          <a:lstStyle/>
          <a:p>
            <a:r>
              <a:rPr lang="en-US" smtClean="0"/>
              <a:t>Landau</a:t>
            </a:r>
          </a:p>
        </p:txBody>
      </p:sp>
      <p:pic>
        <p:nvPicPr>
          <p:cNvPr id="54275" name="Picture 2" descr="Image result for baby landau"/>
          <p:cNvPicPr>
            <a:picLocks noChangeAspect="1" noChangeArrowheads="1"/>
          </p:cNvPicPr>
          <p:nvPr/>
        </p:nvPicPr>
        <p:blipFill>
          <a:blip r:embed="rId3"/>
          <a:srcRect/>
          <a:stretch>
            <a:fillRect/>
          </a:stretch>
        </p:blipFill>
        <p:spPr bwMode="auto">
          <a:xfrm>
            <a:off x="5257800" y="1447800"/>
            <a:ext cx="3511550" cy="2286000"/>
          </a:xfrm>
          <a:prstGeom prst="rect">
            <a:avLst/>
          </a:prstGeom>
          <a:noFill/>
          <a:ln w="9525">
            <a:noFill/>
            <a:miter lim="800000"/>
            <a:headEnd/>
            <a:tailEnd/>
          </a:ln>
        </p:spPr>
      </p:pic>
      <p:pic>
        <p:nvPicPr>
          <p:cNvPr id="54276" name="Picture 2" descr="M:\Vital Links\Images\Theraputic-Resources-Final-Selects\TheraputicResources_NMahon008.JPG"/>
          <p:cNvPicPr>
            <a:picLocks noChangeAspect="1" noChangeArrowheads="1"/>
          </p:cNvPicPr>
          <p:nvPr/>
        </p:nvPicPr>
        <p:blipFill>
          <a:blip r:embed="rId4"/>
          <a:srcRect/>
          <a:stretch>
            <a:fillRect/>
          </a:stretch>
        </p:blipFill>
        <p:spPr bwMode="auto">
          <a:xfrm>
            <a:off x="5292725" y="3962400"/>
            <a:ext cx="3657600" cy="24384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569913" y="152400"/>
            <a:ext cx="7886700" cy="1325563"/>
          </a:xfrm>
        </p:spPr>
        <p:txBody>
          <a:bodyPr/>
          <a:lstStyle/>
          <a:p>
            <a:r>
              <a:rPr lang="en-US" smtClean="0"/>
              <a:t>Orienting</a:t>
            </a:r>
          </a:p>
        </p:txBody>
      </p:sp>
      <p:pic>
        <p:nvPicPr>
          <p:cNvPr id="56322" name="Picture 4" descr="http://i.dailymail.co.uk/i/pix/2014/01/13/article-0-1A9B310500000578-857_306x423.jpg"/>
          <p:cNvPicPr>
            <a:picLocks noChangeAspect="1" noChangeArrowheads="1"/>
          </p:cNvPicPr>
          <p:nvPr/>
        </p:nvPicPr>
        <p:blipFill>
          <a:blip r:embed="rId3"/>
          <a:srcRect/>
          <a:stretch>
            <a:fillRect/>
          </a:stretch>
        </p:blipFill>
        <p:spPr bwMode="auto">
          <a:xfrm>
            <a:off x="1035050" y="1785938"/>
            <a:ext cx="2857500" cy="3951287"/>
          </a:xfrm>
          <a:prstGeom prst="rect">
            <a:avLst/>
          </a:prstGeom>
          <a:noFill/>
          <a:ln w="9525">
            <a:noFill/>
            <a:miter lim="800000"/>
            <a:headEnd/>
            <a:tailEnd/>
          </a:ln>
        </p:spPr>
      </p:pic>
      <p:sp>
        <p:nvSpPr>
          <p:cNvPr id="56323" name="Rectangle 4"/>
          <p:cNvSpPr>
            <a:spLocks noChangeArrowheads="1"/>
          </p:cNvSpPr>
          <p:nvPr/>
        </p:nvSpPr>
        <p:spPr bwMode="auto">
          <a:xfrm>
            <a:off x="1657350" y="5737225"/>
            <a:ext cx="1550988" cy="274638"/>
          </a:xfrm>
          <a:prstGeom prst="rect">
            <a:avLst/>
          </a:prstGeom>
          <a:noFill/>
          <a:ln w="9525">
            <a:noFill/>
            <a:miter lim="800000"/>
            <a:headEnd/>
            <a:tailEnd/>
          </a:ln>
        </p:spPr>
        <p:txBody>
          <a:bodyPr wrap="none">
            <a:spAutoFit/>
          </a:bodyPr>
          <a:lstStyle/>
          <a:p>
            <a:r>
              <a:rPr lang="en-US" altLang="en-US" sz="1200">
                <a:solidFill>
                  <a:srgbClr val="000000"/>
                </a:solidFill>
                <a:ea typeface="MS PGothic"/>
                <a:cs typeface="MS PGothic"/>
                <a:hlinkClick r:id="rId4"/>
              </a:rPr>
              <a:t>www.dailymail.co.uk</a:t>
            </a:r>
            <a:endParaRPr lang="en-US" altLang="en-US" sz="1200">
              <a:solidFill>
                <a:srgbClr val="000000"/>
              </a:solidFill>
              <a:ea typeface="MS PGothic"/>
              <a:cs typeface="MS PGothic"/>
            </a:endParaRPr>
          </a:p>
        </p:txBody>
      </p:sp>
      <p:pic>
        <p:nvPicPr>
          <p:cNvPr id="56324" name="Picture 6" descr="G Reach"/>
          <p:cNvPicPr>
            <a:picLocks noChangeAspect="1" noChangeArrowheads="1"/>
          </p:cNvPicPr>
          <p:nvPr/>
        </p:nvPicPr>
        <p:blipFill>
          <a:blip r:embed="rId5"/>
          <a:srcRect/>
          <a:stretch>
            <a:fillRect/>
          </a:stretch>
        </p:blipFill>
        <p:spPr bwMode="auto">
          <a:xfrm>
            <a:off x="4549775" y="1504950"/>
            <a:ext cx="3733800" cy="2490788"/>
          </a:xfrm>
          <a:prstGeom prst="rect">
            <a:avLst/>
          </a:prstGeom>
          <a:noFill/>
          <a:ln w="9525">
            <a:noFill/>
            <a:miter lim="800000"/>
            <a:headEnd/>
            <a:tailEnd/>
          </a:ln>
        </p:spPr>
      </p:pic>
      <p:pic>
        <p:nvPicPr>
          <p:cNvPr id="56325" name="Picture 7" descr="iStock_000003003093Medium"/>
          <p:cNvPicPr>
            <a:picLocks noChangeAspect="1" noChangeArrowheads="1"/>
          </p:cNvPicPr>
          <p:nvPr/>
        </p:nvPicPr>
        <p:blipFill>
          <a:blip r:embed="rId6"/>
          <a:srcRect/>
          <a:stretch>
            <a:fillRect/>
          </a:stretch>
        </p:blipFill>
        <p:spPr bwMode="auto">
          <a:xfrm>
            <a:off x="4529138" y="4114800"/>
            <a:ext cx="3770312" cy="25130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rtlCol="0">
            <a:normAutofit/>
          </a:bodyPr>
          <a:lstStyle/>
          <a:p>
            <a:pPr fontAlgn="auto">
              <a:spcAft>
                <a:spcPts val="0"/>
              </a:spcAft>
              <a:defRPr/>
            </a:pPr>
            <a:r>
              <a:rPr lang="en-US" dirty="0" smtClean="0"/>
              <a:t>Sensory input to activate the sensorimotor patterns that support posture and breath</a:t>
            </a:r>
          </a:p>
          <a:p>
            <a:pPr lvl="1" fontAlgn="auto">
              <a:spcAft>
                <a:spcPts val="0"/>
              </a:spcAft>
              <a:defRPr/>
            </a:pPr>
            <a:r>
              <a:rPr lang="en-US" dirty="0" smtClean="0"/>
              <a:t>Activate the fullest expression of the primary movement patterns</a:t>
            </a:r>
          </a:p>
          <a:p>
            <a:pPr lvl="1" fontAlgn="auto">
              <a:spcAft>
                <a:spcPts val="0"/>
              </a:spcAft>
              <a:defRPr/>
            </a:pPr>
            <a:r>
              <a:rPr lang="en-US" dirty="0" smtClean="0"/>
              <a:t>Work with pro-gravity and anti gravity patterns (play in developmental positions play on the ground)</a:t>
            </a:r>
          </a:p>
          <a:p>
            <a:pPr fontAlgn="auto">
              <a:spcAft>
                <a:spcPts val="0"/>
              </a:spcAft>
              <a:defRPr/>
            </a:pPr>
            <a:r>
              <a:rPr lang="en-US" dirty="0" smtClean="0"/>
              <a:t>Activate the breath though positioning, breath and sound play</a:t>
            </a:r>
          </a:p>
          <a:p>
            <a:pPr fontAlgn="auto">
              <a:spcAft>
                <a:spcPts val="0"/>
              </a:spcAft>
              <a:defRPr/>
            </a:pPr>
            <a:r>
              <a:rPr lang="en-US" dirty="0" smtClean="0"/>
              <a:t>Combine with </a:t>
            </a:r>
            <a:r>
              <a:rPr lang="en-US" dirty="0" err="1" smtClean="0"/>
              <a:t>Forbrain</a:t>
            </a:r>
            <a:r>
              <a:rPr lang="en-US" dirty="0" smtClean="0"/>
              <a:t>®</a:t>
            </a:r>
          </a:p>
          <a:p>
            <a:pPr marL="457200" lvl="1" indent="0" fontAlgn="auto">
              <a:spcAft>
                <a:spcPts val="0"/>
              </a:spcAft>
              <a:buFont typeface="Wingdings" pitchFamily="2" charset="2"/>
              <a:buNone/>
              <a:defRPr/>
            </a:pPr>
            <a:endParaRPr lang="en-US" dirty="0" smtClean="0"/>
          </a:p>
          <a:p>
            <a:pPr marL="0" indent="0" fontAlgn="auto">
              <a:spcAft>
                <a:spcPts val="0"/>
              </a:spcAft>
              <a:buFont typeface="Wingdings" pitchFamily="2" charset="2"/>
              <a:buNone/>
              <a:defRPr/>
            </a:pPr>
            <a:endParaRPr lang="en-US" dirty="0" smtClean="0"/>
          </a:p>
        </p:txBody>
      </p:sp>
      <p:sp>
        <p:nvSpPr>
          <p:cNvPr id="58370" name="Title 3"/>
          <p:cNvSpPr>
            <a:spLocks noGrp="1"/>
          </p:cNvSpPr>
          <p:nvPr>
            <p:ph type="title"/>
          </p:nvPr>
        </p:nvSpPr>
        <p:spPr>
          <a:xfrm>
            <a:off x="628650" y="365125"/>
            <a:ext cx="7886700" cy="1325563"/>
          </a:xfrm>
        </p:spPr>
        <p:txBody>
          <a:bodyPr/>
          <a:lstStyle/>
          <a:p>
            <a:r>
              <a:rPr lang="en-US" smtClean="0"/>
              <a:t>Active Voice Work</a:t>
            </a: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Placeholder 2"/>
          <p:cNvSpPr>
            <a:spLocks noGrp="1"/>
          </p:cNvSpPr>
          <p:nvPr>
            <p:ph type="body" idx="1"/>
          </p:nvPr>
        </p:nvSpPr>
        <p:spPr>
          <a:xfrm>
            <a:off x="623888" y="4589463"/>
            <a:ext cx="7886700" cy="1500187"/>
          </a:xfrm>
        </p:spPr>
        <p:txBody>
          <a:bodyPr/>
          <a:lstStyle/>
          <a:p>
            <a:r>
              <a:rPr lang="en-US" smtClean="0"/>
              <a:t>Sheila Frick, OTR/L </a:t>
            </a:r>
            <a:r>
              <a:rPr lang="en-US" smtClean="0">
                <a:hlinkClick r:id="rId2"/>
              </a:rPr>
              <a:t>sheila@vitallinks.net</a:t>
            </a:r>
            <a:r>
              <a:rPr lang="en-US" smtClean="0"/>
              <a:t> </a:t>
            </a:r>
          </a:p>
        </p:txBody>
      </p:sp>
      <p:sp>
        <p:nvSpPr>
          <p:cNvPr id="59394" name="Title 1"/>
          <p:cNvSpPr>
            <a:spLocks noGrp="1"/>
          </p:cNvSpPr>
          <p:nvPr>
            <p:ph type="title"/>
          </p:nvPr>
        </p:nvSpPr>
        <p:spPr>
          <a:xfrm>
            <a:off x="623888" y="1709738"/>
            <a:ext cx="7886700" cy="2862262"/>
          </a:xfrm>
        </p:spPr>
        <p:txBody>
          <a:bodyPr/>
          <a:lstStyle/>
          <a:p>
            <a:r>
              <a:rPr lang="en-US" smtClean="0"/>
              <a:t>Thank You!</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Placeholder 6"/>
          <p:cNvSpPr>
            <a:spLocks noGrp="1"/>
          </p:cNvSpPr>
          <p:nvPr>
            <p:ph type="body" sz="quarter" idx="3"/>
          </p:nvPr>
        </p:nvSpPr>
        <p:spPr>
          <a:xfrm>
            <a:off x="4641850" y="1489075"/>
            <a:ext cx="3868738" cy="641350"/>
          </a:xfrm>
        </p:spPr>
        <p:txBody>
          <a:bodyPr/>
          <a:lstStyle/>
          <a:p>
            <a:r>
              <a:rPr lang="en-US" smtClean="0"/>
              <a:t>Dr. A. Jean Ayres</a:t>
            </a:r>
          </a:p>
        </p:txBody>
      </p:sp>
      <p:sp>
        <p:nvSpPr>
          <p:cNvPr id="17410" name="Text Placeholder 4"/>
          <p:cNvSpPr>
            <a:spLocks noGrp="1"/>
          </p:cNvSpPr>
          <p:nvPr>
            <p:ph type="body" idx="1"/>
          </p:nvPr>
        </p:nvSpPr>
        <p:spPr>
          <a:xfrm>
            <a:off x="623888" y="1489075"/>
            <a:ext cx="3867150" cy="641350"/>
          </a:xfrm>
        </p:spPr>
        <p:txBody>
          <a:bodyPr/>
          <a:lstStyle/>
          <a:p>
            <a:r>
              <a:rPr lang="en-US" smtClean="0"/>
              <a:t>Dr. Alfred Tomatis </a:t>
            </a:r>
          </a:p>
        </p:txBody>
      </p:sp>
      <p:sp>
        <p:nvSpPr>
          <p:cNvPr id="4" name="Title 3"/>
          <p:cNvSpPr>
            <a:spLocks noGrp="1"/>
          </p:cNvSpPr>
          <p:nvPr>
            <p:ph type="title"/>
          </p:nvPr>
        </p:nvSpPr>
        <p:spPr>
          <a:xfrm>
            <a:off x="623888" y="274638"/>
            <a:ext cx="7886700" cy="1143000"/>
          </a:xfrm>
        </p:spPr>
        <p:txBody>
          <a:bodyPr rtlCol="0">
            <a:normAutofit fontScale="90000"/>
          </a:bodyPr>
          <a:lstStyle/>
          <a:p>
            <a:pPr fontAlgn="auto">
              <a:spcAft>
                <a:spcPts val="0"/>
              </a:spcAft>
              <a:defRPr/>
            </a:pPr>
            <a:r>
              <a:rPr lang="en-US" dirty="0" smtClean="0"/>
              <a:t>Listening and Sensory Integration</a:t>
            </a:r>
            <a:endParaRPr lang="en-US" dirty="0"/>
          </a:p>
        </p:txBody>
      </p:sp>
      <p:pic>
        <p:nvPicPr>
          <p:cNvPr id="17412" name="Picture 2" descr="http://spdnow.org/edu/files/2012/08/ayers15.png"/>
          <p:cNvPicPr>
            <a:picLocks noChangeAspect="1" noChangeArrowheads="1"/>
          </p:cNvPicPr>
          <p:nvPr/>
        </p:nvPicPr>
        <p:blipFill>
          <a:blip r:embed="rId3"/>
          <a:srcRect/>
          <a:stretch>
            <a:fillRect/>
          </a:stretch>
        </p:blipFill>
        <p:spPr bwMode="auto">
          <a:xfrm>
            <a:off x="5181600" y="2362200"/>
            <a:ext cx="3213100" cy="3968750"/>
          </a:xfrm>
          <a:prstGeom prst="rect">
            <a:avLst/>
          </a:prstGeom>
          <a:noFill/>
          <a:ln w="9525">
            <a:noFill/>
            <a:miter lim="800000"/>
            <a:headEnd/>
            <a:tailEnd/>
          </a:ln>
        </p:spPr>
      </p:pic>
      <p:pic>
        <p:nvPicPr>
          <p:cNvPr id="17413" name="Picture 4" descr="http://www.tomatis.com/uploads/fckeditor/pages/alfred-tomatis.jpg"/>
          <p:cNvPicPr>
            <a:picLocks noChangeAspect="1" noChangeArrowheads="1"/>
          </p:cNvPicPr>
          <p:nvPr/>
        </p:nvPicPr>
        <p:blipFill>
          <a:blip r:embed="rId4"/>
          <a:srcRect/>
          <a:stretch>
            <a:fillRect/>
          </a:stretch>
        </p:blipFill>
        <p:spPr bwMode="auto">
          <a:xfrm>
            <a:off x="990600" y="2419350"/>
            <a:ext cx="2819400" cy="3946525"/>
          </a:xfrm>
          <a:prstGeom prst="rect">
            <a:avLst/>
          </a:prstGeom>
          <a:noFill/>
          <a:ln w="9525">
            <a:noFill/>
            <a:miter lim="800000"/>
            <a:headEnd/>
            <a:tailEnd/>
          </a:ln>
        </p:spPr>
      </p:pic>
      <p:sp>
        <p:nvSpPr>
          <p:cNvPr id="17414" name="Rectangle 1"/>
          <p:cNvSpPr>
            <a:spLocks noChangeArrowheads="1"/>
          </p:cNvSpPr>
          <p:nvPr/>
        </p:nvSpPr>
        <p:spPr bwMode="auto">
          <a:xfrm>
            <a:off x="228600" y="6365875"/>
            <a:ext cx="4572000" cy="431800"/>
          </a:xfrm>
          <a:prstGeom prst="rect">
            <a:avLst/>
          </a:prstGeom>
          <a:noFill/>
          <a:ln w="9525">
            <a:noFill/>
            <a:miter lim="800000"/>
            <a:headEnd/>
            <a:tailEnd/>
          </a:ln>
        </p:spPr>
        <p:txBody>
          <a:bodyPr>
            <a:spAutoFit/>
          </a:bodyPr>
          <a:lstStyle/>
          <a:p>
            <a:pPr algn="ctr"/>
            <a:r>
              <a:rPr lang="en-US" sz="1100">
                <a:latin typeface="Century Gothic" pitchFamily="34" charset="0"/>
              </a:rPr>
              <a:t>http://www.tomatis.com/en/the-group/history-and-development.html</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2" name="Content Placeholder 4" descr="Structure of the ear"/>
          <p:cNvPicPr>
            <a:picLocks noGrp="1" noChangeAspect="1" noChangeArrowheads="1"/>
          </p:cNvPicPr>
          <p:nvPr>
            <p:ph idx="1"/>
          </p:nvPr>
        </p:nvPicPr>
        <p:blipFill>
          <a:blip r:embed="rId3"/>
          <a:srcRect/>
          <a:stretch>
            <a:fillRect/>
          </a:stretch>
        </p:blipFill>
        <p:spPr>
          <a:xfrm>
            <a:off x="4648200" y="3352800"/>
            <a:ext cx="4114800" cy="3200400"/>
          </a:xfrm>
        </p:spPr>
      </p:pic>
      <p:sp>
        <p:nvSpPr>
          <p:cNvPr id="7" name="Title 6"/>
          <p:cNvSpPr>
            <a:spLocks noGrp="1"/>
          </p:cNvSpPr>
          <p:nvPr>
            <p:ph type="title"/>
          </p:nvPr>
        </p:nvSpPr>
        <p:spPr>
          <a:xfrm>
            <a:off x="628650" y="365125"/>
            <a:ext cx="7886700" cy="1325563"/>
          </a:xfrm>
        </p:spPr>
        <p:txBody>
          <a:bodyPr rtlCol="0">
            <a:normAutofit fontScale="90000"/>
          </a:bodyPr>
          <a:lstStyle/>
          <a:p>
            <a:pPr fontAlgn="auto">
              <a:spcAft>
                <a:spcPts val="0"/>
              </a:spcAft>
              <a:defRPr/>
            </a:pPr>
            <a:r>
              <a:rPr lang="en-US" dirty="0" smtClean="0"/>
              <a:t>Inner Ear as a Sensory </a:t>
            </a:r>
            <a:r>
              <a:rPr lang="en-US" dirty="0"/>
              <a:t>P</a:t>
            </a:r>
            <a:r>
              <a:rPr lang="en-US" dirty="0" smtClean="0"/>
              <a:t>rocessor</a:t>
            </a:r>
            <a:endParaRPr lang="en-US" dirty="0"/>
          </a:p>
        </p:txBody>
      </p:sp>
      <p:graphicFrame>
        <p:nvGraphicFramePr>
          <p:cNvPr id="1041" name="Object 17"/>
          <p:cNvGraphicFramePr>
            <a:graphicFrameLocks noGrp="1" noChangeAspect="1"/>
          </p:cNvGraphicFramePr>
          <p:nvPr/>
        </p:nvGraphicFramePr>
        <p:xfrm>
          <a:off x="684213" y="1828800"/>
          <a:ext cx="4686300" cy="2667000"/>
        </p:xfrm>
        <a:graphic>
          <a:graphicData uri="http://schemas.openxmlformats.org/presentationml/2006/ole">
            <mc:AlternateContent xmlns:mc="http://schemas.openxmlformats.org/markup-compatibility/2006">
              <mc:Choice xmlns:v="urn:schemas-microsoft-com:vml" Requires="v">
                <p:oleObj spid="_x0000_s1042" name="Image" r:id="rId4" imgW="22311111" imgH="12698413" progId="">
                  <p:embed/>
                </p:oleObj>
              </mc:Choice>
              <mc:Fallback>
                <p:oleObj name="Image" r:id="rId4" imgW="22311111" imgH="12698413" progId="">
                  <p:embed/>
                  <p:pic>
                    <p:nvPicPr>
                      <p:cNvPr id="0" name="Picture 1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1828800"/>
                        <a:ext cx="4686300" cy="266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685800" y="3922713"/>
            <a:ext cx="3124200" cy="261937"/>
          </a:xfrm>
          <a:prstGeom prst="rect">
            <a:avLst/>
          </a:prstGeom>
          <a:noFill/>
        </p:spPr>
        <p:txBody>
          <a:bodyPr>
            <a:spAutoFit/>
          </a:bodyPr>
          <a:lstStyle/>
          <a:p>
            <a:pPr fontAlgn="auto">
              <a:spcBef>
                <a:spcPts val="0"/>
              </a:spcBef>
              <a:spcAft>
                <a:spcPts val="0"/>
              </a:spcAft>
              <a:defRPr/>
            </a:pPr>
            <a:r>
              <a:rPr lang="en-US" sz="1050" dirty="0">
                <a:latin typeface="+mn-lt"/>
              </a:rPr>
              <a:t>©Vital Links 2007</a:t>
            </a: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914400" y="5486400"/>
            <a:ext cx="7543800" cy="1219200"/>
          </a:xfrm>
        </p:spPr>
        <p:txBody>
          <a:bodyPr rtlCol="0">
            <a:normAutofit lnSpcReduction="10000"/>
          </a:bodyPr>
          <a:lstStyle/>
          <a:p>
            <a:pPr marL="0" indent="0" algn="ctr" fontAlgn="auto">
              <a:spcAft>
                <a:spcPts val="0"/>
              </a:spcAft>
              <a:buFont typeface="Wingdings" pitchFamily="2" charset="2"/>
              <a:buNone/>
              <a:defRPr/>
            </a:pPr>
            <a:r>
              <a:rPr lang="en-US" dirty="0"/>
              <a:t>Mastery of </a:t>
            </a:r>
            <a:r>
              <a:rPr lang="en-US" dirty="0" smtClean="0"/>
              <a:t>gravity </a:t>
            </a:r>
            <a:r>
              <a:rPr lang="en-US" dirty="0"/>
              <a:t>is critical for ones ability to achieve and maintain  an “active </a:t>
            </a:r>
            <a:r>
              <a:rPr lang="en-US" dirty="0" smtClean="0"/>
              <a:t>listening posture</a:t>
            </a:r>
            <a:r>
              <a:rPr lang="en-US" dirty="0"/>
              <a:t>”</a:t>
            </a:r>
          </a:p>
          <a:p>
            <a:pPr fontAlgn="auto">
              <a:spcAft>
                <a:spcPts val="0"/>
              </a:spcAft>
              <a:defRPr/>
            </a:pPr>
            <a:endParaRPr lang="en-US" dirty="0"/>
          </a:p>
        </p:txBody>
      </p:sp>
      <p:pic>
        <p:nvPicPr>
          <p:cNvPr id="21506" name="Content Placeholder 4" descr="Jason After ForeBrain"/>
          <p:cNvPicPr>
            <a:picLocks noGrp="1" noChangeAspect="1" noChangeArrowheads="1"/>
          </p:cNvPicPr>
          <p:nvPr>
            <p:ph sz="half" idx="1"/>
          </p:nvPr>
        </p:nvPicPr>
        <p:blipFill>
          <a:blip r:embed="rId3"/>
          <a:srcRect l="4874" t="1563" r="8739"/>
          <a:stretch>
            <a:fillRect/>
          </a:stretch>
        </p:blipFill>
        <p:spPr>
          <a:xfrm>
            <a:off x="4776788" y="2135188"/>
            <a:ext cx="3609975" cy="3097212"/>
          </a:xfrm>
        </p:spPr>
      </p:pic>
      <p:sp>
        <p:nvSpPr>
          <p:cNvPr id="21507" name="Title 1"/>
          <p:cNvSpPr>
            <a:spLocks noGrp="1"/>
          </p:cNvSpPr>
          <p:nvPr>
            <p:ph type="title"/>
          </p:nvPr>
        </p:nvSpPr>
        <p:spPr>
          <a:xfrm>
            <a:off x="628650" y="365125"/>
            <a:ext cx="7886700" cy="1325563"/>
          </a:xfrm>
        </p:spPr>
        <p:txBody>
          <a:bodyPr/>
          <a:lstStyle/>
          <a:p>
            <a:r>
              <a:rPr lang="en-US" smtClean="0"/>
              <a:t>Dynamic Posture</a:t>
            </a:r>
          </a:p>
        </p:txBody>
      </p:sp>
      <p:pic>
        <p:nvPicPr>
          <p:cNvPr id="21508" name="Picture 3" descr="Jason Before ForeBrain"/>
          <p:cNvPicPr>
            <a:picLocks noChangeAspect="1" noChangeArrowheads="1"/>
          </p:cNvPicPr>
          <p:nvPr/>
        </p:nvPicPr>
        <p:blipFill>
          <a:blip r:embed="rId4"/>
          <a:srcRect l="13994" t="8495" r="16283"/>
          <a:stretch>
            <a:fillRect/>
          </a:stretch>
        </p:blipFill>
        <p:spPr bwMode="auto">
          <a:xfrm>
            <a:off x="1195388" y="2135188"/>
            <a:ext cx="3135312" cy="309721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Placeholder 2"/>
          <p:cNvSpPr>
            <a:spLocks noGrp="1"/>
          </p:cNvSpPr>
          <p:nvPr>
            <p:ph type="body" idx="1"/>
          </p:nvPr>
        </p:nvSpPr>
        <p:spPr>
          <a:xfrm>
            <a:off x="623888" y="4589463"/>
            <a:ext cx="7886700" cy="1500187"/>
          </a:xfrm>
        </p:spPr>
        <p:txBody>
          <a:bodyPr/>
          <a:lstStyle/>
          <a:p>
            <a:endParaRPr lang="en-US" smtClean="0"/>
          </a:p>
        </p:txBody>
      </p:sp>
      <p:sp>
        <p:nvSpPr>
          <p:cNvPr id="23554" name="Title 1"/>
          <p:cNvSpPr>
            <a:spLocks noGrp="1"/>
          </p:cNvSpPr>
          <p:nvPr>
            <p:ph type="title"/>
          </p:nvPr>
        </p:nvSpPr>
        <p:spPr>
          <a:xfrm>
            <a:off x="623888" y="1709738"/>
            <a:ext cx="7886700" cy="2862262"/>
          </a:xfrm>
        </p:spPr>
        <p:txBody>
          <a:bodyPr/>
          <a:lstStyle/>
          <a:p>
            <a:r>
              <a:rPr lang="en-US" smtClean="0"/>
              <a:t>Understanding Sensory Motor Aspects of Voice</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p:cNvPicPr>
            <a:picLocks noChangeAspect="1"/>
          </p:cNvPicPr>
          <p:nvPr/>
        </p:nvPicPr>
        <p:blipFill>
          <a:blip r:embed="rId3"/>
          <a:srcRect/>
          <a:stretch>
            <a:fillRect/>
          </a:stretch>
        </p:blipFill>
        <p:spPr bwMode="auto">
          <a:xfrm>
            <a:off x="762000" y="452438"/>
            <a:ext cx="7535863" cy="6405562"/>
          </a:xfrm>
          <a:prstGeom prst="rect">
            <a:avLst/>
          </a:prstGeom>
          <a:noFill/>
          <a:ln w="9525">
            <a:noFill/>
            <a:miter lim="800000"/>
            <a:headEnd/>
            <a:tailEnd/>
          </a:ln>
        </p:spPr>
      </p:pic>
      <p:sp>
        <p:nvSpPr>
          <p:cNvPr id="11" name="Rectangle 10"/>
          <p:cNvSpPr/>
          <p:nvPr/>
        </p:nvSpPr>
        <p:spPr>
          <a:xfrm>
            <a:off x="220663" y="901700"/>
            <a:ext cx="2895600" cy="1447800"/>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en-US" dirty="0"/>
          </a:p>
        </p:txBody>
      </p:sp>
      <p:sp>
        <p:nvSpPr>
          <p:cNvPr id="8" name="Rectangle 7"/>
          <p:cNvSpPr/>
          <p:nvPr/>
        </p:nvSpPr>
        <p:spPr>
          <a:xfrm>
            <a:off x="492125" y="5065713"/>
            <a:ext cx="3886200" cy="1644650"/>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en-US" dirty="0"/>
          </a:p>
        </p:txBody>
      </p:sp>
      <p:sp>
        <p:nvSpPr>
          <p:cNvPr id="2" name="TextBox 1"/>
          <p:cNvSpPr txBox="1"/>
          <p:nvPr/>
        </p:nvSpPr>
        <p:spPr>
          <a:xfrm>
            <a:off x="415925" y="5045075"/>
            <a:ext cx="4038600" cy="1446213"/>
          </a:xfrm>
          <a:prstGeom prst="rect">
            <a:avLst/>
          </a:prstGeom>
          <a:noFill/>
        </p:spPr>
        <p:txBody>
          <a:bodyPr>
            <a:spAutoFit/>
          </a:bodyPr>
          <a:lstStyle/>
          <a:p>
            <a:pPr algn="ctr" fontAlgn="auto">
              <a:spcBef>
                <a:spcPts val="0"/>
              </a:spcBef>
              <a:spcAft>
                <a:spcPts val="0"/>
              </a:spcAft>
              <a:defRPr/>
            </a:pPr>
            <a:r>
              <a:rPr lang="en-US" u="sng" dirty="0">
                <a:latin typeface="+mn-lt"/>
                <a:ea typeface="MS PGothic" charset="0"/>
                <a:cs typeface="MS PGothic" charset="0"/>
              </a:rPr>
              <a:t>Brainstem</a:t>
            </a:r>
          </a:p>
          <a:p>
            <a:pPr marL="285750" indent="-285750" algn="ctr" fontAlgn="auto">
              <a:spcBef>
                <a:spcPts val="0"/>
              </a:spcBef>
              <a:spcAft>
                <a:spcPts val="0"/>
              </a:spcAft>
              <a:buFont typeface="Courier New" panose="02070309020205020404" pitchFamily="49" charset="0"/>
              <a:buChar char="o"/>
              <a:defRPr/>
            </a:pPr>
            <a:r>
              <a:rPr lang="en-US" sz="1400" dirty="0">
                <a:latin typeface="+mn-lt"/>
                <a:ea typeface="MS PGothic" charset="0"/>
                <a:cs typeface="MS PGothic" charset="0"/>
              </a:rPr>
              <a:t>Survival Functions: heart rate, breathing, sleeping, eating</a:t>
            </a:r>
          </a:p>
          <a:p>
            <a:pPr marL="285750" indent="-285750" algn="ctr" fontAlgn="auto">
              <a:spcBef>
                <a:spcPts val="0"/>
              </a:spcBef>
              <a:spcAft>
                <a:spcPts val="0"/>
              </a:spcAft>
              <a:buFont typeface="Courier New" panose="02070309020205020404" pitchFamily="49" charset="0"/>
              <a:buChar char="o"/>
              <a:defRPr/>
            </a:pPr>
            <a:r>
              <a:rPr lang="en-US" sz="1400" dirty="0">
                <a:latin typeface="+mn-lt"/>
                <a:ea typeface="MS PGothic" charset="0"/>
                <a:cs typeface="MS PGothic" charset="0"/>
              </a:rPr>
              <a:t>Primary Movement Patterns</a:t>
            </a:r>
          </a:p>
          <a:p>
            <a:pPr marL="285750" indent="-285750" algn="ctr" fontAlgn="auto">
              <a:spcBef>
                <a:spcPts val="0"/>
              </a:spcBef>
              <a:spcAft>
                <a:spcPts val="0"/>
              </a:spcAft>
              <a:buFont typeface="Courier New" panose="02070309020205020404" pitchFamily="49" charset="0"/>
              <a:buChar char="o"/>
              <a:defRPr/>
            </a:pPr>
            <a:r>
              <a:rPr lang="en-US" sz="1400" dirty="0">
                <a:latin typeface="+mn-lt"/>
                <a:ea typeface="MS PGothic" charset="0"/>
                <a:cs typeface="MS PGothic" charset="0"/>
              </a:rPr>
              <a:t>Protective Patterns of Fight/Flight/Freeze </a:t>
            </a:r>
          </a:p>
          <a:p>
            <a:pPr marL="285750" indent="-285750" algn="ctr" fontAlgn="auto">
              <a:spcBef>
                <a:spcPts val="0"/>
              </a:spcBef>
              <a:spcAft>
                <a:spcPts val="0"/>
              </a:spcAft>
              <a:buFont typeface="Courier New" panose="02070309020205020404" pitchFamily="49" charset="0"/>
              <a:buChar char="o"/>
              <a:defRPr/>
            </a:pPr>
            <a:r>
              <a:rPr lang="en-US" sz="1400" dirty="0">
                <a:latin typeface="+mn-lt"/>
                <a:ea typeface="MS PGothic" charset="0"/>
                <a:cs typeface="MS PGothic" charset="0"/>
              </a:rPr>
              <a:t>Arousal/ Sleep/Wake</a:t>
            </a:r>
          </a:p>
        </p:txBody>
      </p:sp>
      <p:sp>
        <p:nvSpPr>
          <p:cNvPr id="3" name="Rectangle 2"/>
          <p:cNvSpPr/>
          <p:nvPr/>
        </p:nvSpPr>
        <p:spPr>
          <a:xfrm>
            <a:off x="6019800" y="1219200"/>
            <a:ext cx="3048000" cy="1752600"/>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en-US" dirty="0"/>
          </a:p>
        </p:txBody>
      </p:sp>
      <p:sp>
        <p:nvSpPr>
          <p:cNvPr id="5" name="TextBox 4"/>
          <p:cNvSpPr txBox="1"/>
          <p:nvPr/>
        </p:nvSpPr>
        <p:spPr>
          <a:xfrm>
            <a:off x="6057900" y="1255713"/>
            <a:ext cx="2971800" cy="1662112"/>
          </a:xfrm>
          <a:prstGeom prst="rect">
            <a:avLst/>
          </a:prstGeom>
          <a:noFill/>
        </p:spPr>
        <p:txBody>
          <a:bodyPr>
            <a:spAutoFit/>
          </a:bodyPr>
          <a:lstStyle/>
          <a:p>
            <a:pPr algn="ctr" fontAlgn="auto">
              <a:spcBef>
                <a:spcPts val="0"/>
              </a:spcBef>
              <a:spcAft>
                <a:spcPts val="0"/>
              </a:spcAft>
              <a:defRPr/>
            </a:pPr>
            <a:r>
              <a:rPr lang="en-US" u="sng" dirty="0">
                <a:latin typeface="+mn-lt"/>
                <a:ea typeface="MS PGothic" charset="0"/>
                <a:cs typeface="MS PGothic" charset="0"/>
              </a:rPr>
              <a:t>Limbic System </a:t>
            </a:r>
          </a:p>
          <a:p>
            <a:pPr marL="285750" indent="-285750" algn="ctr" fontAlgn="auto">
              <a:spcBef>
                <a:spcPts val="0"/>
              </a:spcBef>
              <a:spcAft>
                <a:spcPts val="0"/>
              </a:spcAft>
              <a:buFont typeface="Courier New" panose="02070309020205020404" pitchFamily="49" charset="0"/>
              <a:buChar char="o"/>
              <a:defRPr/>
            </a:pPr>
            <a:r>
              <a:rPr lang="en-US" sz="1400" dirty="0">
                <a:latin typeface="+mn-lt"/>
                <a:ea typeface="MS PGothic" charset="0"/>
                <a:cs typeface="MS PGothic" charset="0"/>
              </a:rPr>
              <a:t>Evaluative System (evaluates based upon survival)</a:t>
            </a:r>
          </a:p>
          <a:p>
            <a:pPr marL="285750" indent="-285750" algn="ctr" fontAlgn="auto">
              <a:spcBef>
                <a:spcPts val="0"/>
              </a:spcBef>
              <a:spcAft>
                <a:spcPts val="0"/>
              </a:spcAft>
              <a:buFont typeface="Courier New" panose="02070309020205020404" pitchFamily="49" charset="0"/>
              <a:buChar char="o"/>
              <a:defRPr/>
            </a:pPr>
            <a:r>
              <a:rPr lang="en-US" sz="1400" dirty="0">
                <a:latin typeface="+mn-lt"/>
                <a:ea typeface="MS PGothic" charset="0"/>
                <a:cs typeface="MS PGothic" charset="0"/>
              </a:rPr>
              <a:t>Emotion</a:t>
            </a:r>
          </a:p>
          <a:p>
            <a:pPr marL="285750" indent="-285750" algn="ctr" fontAlgn="auto">
              <a:spcBef>
                <a:spcPts val="0"/>
              </a:spcBef>
              <a:spcAft>
                <a:spcPts val="0"/>
              </a:spcAft>
              <a:buFont typeface="Courier New" panose="02070309020205020404" pitchFamily="49" charset="0"/>
              <a:buChar char="o"/>
              <a:defRPr/>
            </a:pPr>
            <a:r>
              <a:rPr lang="en-US" sz="1400" dirty="0">
                <a:latin typeface="+mn-lt"/>
                <a:ea typeface="MS PGothic" charset="0"/>
                <a:cs typeface="MS PGothic" charset="0"/>
              </a:rPr>
              <a:t>Behavior</a:t>
            </a:r>
          </a:p>
          <a:p>
            <a:pPr marL="285750" indent="-285750" algn="ctr" fontAlgn="auto">
              <a:spcBef>
                <a:spcPts val="0"/>
              </a:spcBef>
              <a:spcAft>
                <a:spcPts val="0"/>
              </a:spcAft>
              <a:buFont typeface="Courier New" panose="02070309020205020404" pitchFamily="49" charset="0"/>
              <a:buChar char="o"/>
              <a:defRPr/>
            </a:pPr>
            <a:r>
              <a:rPr lang="en-US" sz="1400" dirty="0">
                <a:latin typeface="+mn-lt"/>
                <a:ea typeface="MS PGothic" charset="0"/>
                <a:cs typeface="MS PGothic" charset="0"/>
              </a:rPr>
              <a:t>Motivation</a:t>
            </a:r>
          </a:p>
          <a:p>
            <a:pPr marL="285750" indent="-285750" algn="ctr" fontAlgn="auto">
              <a:spcBef>
                <a:spcPts val="0"/>
              </a:spcBef>
              <a:spcAft>
                <a:spcPts val="0"/>
              </a:spcAft>
              <a:buFont typeface="Courier New" panose="02070309020205020404" pitchFamily="49" charset="0"/>
              <a:buChar char="o"/>
              <a:defRPr/>
            </a:pPr>
            <a:r>
              <a:rPr lang="en-US" sz="1400" dirty="0">
                <a:latin typeface="+mn-lt"/>
                <a:ea typeface="MS PGothic" charset="0"/>
                <a:cs typeface="MS PGothic" charset="0"/>
              </a:rPr>
              <a:t>Long-Term Memory</a:t>
            </a:r>
          </a:p>
        </p:txBody>
      </p:sp>
      <p:sp>
        <p:nvSpPr>
          <p:cNvPr id="10" name="TextBox 9"/>
          <p:cNvSpPr txBox="1"/>
          <p:nvPr/>
        </p:nvSpPr>
        <p:spPr>
          <a:xfrm>
            <a:off x="190500" y="1022350"/>
            <a:ext cx="2667000" cy="1230313"/>
          </a:xfrm>
          <a:prstGeom prst="rect">
            <a:avLst/>
          </a:prstGeom>
          <a:noFill/>
        </p:spPr>
        <p:txBody>
          <a:bodyPr>
            <a:spAutoFit/>
          </a:bodyPr>
          <a:lstStyle/>
          <a:p>
            <a:pPr algn="ctr" fontAlgn="auto">
              <a:spcBef>
                <a:spcPts val="0"/>
              </a:spcBef>
              <a:spcAft>
                <a:spcPts val="0"/>
              </a:spcAft>
              <a:defRPr/>
            </a:pPr>
            <a:r>
              <a:rPr lang="en-US" dirty="0">
                <a:latin typeface="+mn-lt"/>
                <a:ea typeface="MS PGothic" charset="0"/>
                <a:cs typeface="MS PGothic" charset="0"/>
              </a:rPr>
              <a:t>   </a:t>
            </a:r>
            <a:r>
              <a:rPr lang="en-US" u="sng" dirty="0">
                <a:latin typeface="+mn-lt"/>
                <a:ea typeface="MS PGothic" charset="0"/>
                <a:cs typeface="MS PGothic" charset="0"/>
              </a:rPr>
              <a:t>Frontal Lobe</a:t>
            </a:r>
          </a:p>
          <a:p>
            <a:pPr marL="285750" indent="-285750" algn="ctr" fontAlgn="auto">
              <a:spcBef>
                <a:spcPts val="0"/>
              </a:spcBef>
              <a:spcAft>
                <a:spcPts val="0"/>
              </a:spcAft>
              <a:buFont typeface="Courier New" panose="02070309020205020404" pitchFamily="49" charset="0"/>
              <a:buChar char="o"/>
              <a:defRPr/>
            </a:pPr>
            <a:r>
              <a:rPr lang="en-US" sz="1400" dirty="0">
                <a:latin typeface="+mn-lt"/>
                <a:ea typeface="MS PGothic" charset="0"/>
                <a:cs typeface="MS PGothic" charset="0"/>
              </a:rPr>
              <a:t>Judgment</a:t>
            </a:r>
          </a:p>
          <a:p>
            <a:pPr marL="285750" indent="-285750" algn="ctr" fontAlgn="auto">
              <a:spcBef>
                <a:spcPts val="0"/>
              </a:spcBef>
              <a:spcAft>
                <a:spcPts val="0"/>
              </a:spcAft>
              <a:buFont typeface="Courier New" panose="02070309020205020404" pitchFamily="49" charset="0"/>
              <a:buChar char="o"/>
              <a:defRPr/>
            </a:pPr>
            <a:r>
              <a:rPr lang="en-US" sz="1400" dirty="0">
                <a:latin typeface="+mn-lt"/>
                <a:ea typeface="MS PGothic" charset="0"/>
                <a:cs typeface="MS PGothic" charset="0"/>
              </a:rPr>
              <a:t>Mood </a:t>
            </a:r>
          </a:p>
          <a:p>
            <a:pPr marL="285750" indent="-285750" algn="ctr" fontAlgn="auto">
              <a:spcBef>
                <a:spcPts val="0"/>
              </a:spcBef>
              <a:spcAft>
                <a:spcPts val="0"/>
              </a:spcAft>
              <a:buFont typeface="Courier New" panose="02070309020205020404" pitchFamily="49" charset="0"/>
              <a:buChar char="o"/>
              <a:defRPr/>
            </a:pPr>
            <a:r>
              <a:rPr lang="en-US" sz="1400" dirty="0">
                <a:latin typeface="+mn-lt"/>
                <a:ea typeface="MS PGothic" charset="0"/>
                <a:cs typeface="MS PGothic" charset="0"/>
              </a:rPr>
              <a:t>Attention </a:t>
            </a:r>
          </a:p>
          <a:p>
            <a:pPr marL="285750" indent="-285750" algn="ctr" fontAlgn="auto">
              <a:spcBef>
                <a:spcPts val="0"/>
              </a:spcBef>
              <a:spcAft>
                <a:spcPts val="0"/>
              </a:spcAft>
              <a:buFont typeface="Courier New" panose="02070309020205020404" pitchFamily="49" charset="0"/>
              <a:buChar char="o"/>
              <a:defRPr/>
            </a:pPr>
            <a:r>
              <a:rPr lang="en-US" sz="1400" dirty="0">
                <a:latin typeface="+mn-lt"/>
                <a:ea typeface="MS PGothic" charset="0"/>
                <a:cs typeface="MS PGothic" charset="0"/>
              </a:rPr>
              <a:t>Motivation </a:t>
            </a:r>
          </a:p>
        </p:txBody>
      </p:sp>
      <p:sp>
        <p:nvSpPr>
          <p:cNvPr id="12" name="Left-Up Arrow 11"/>
          <p:cNvSpPr/>
          <p:nvPr/>
        </p:nvSpPr>
        <p:spPr>
          <a:xfrm>
            <a:off x="4419600" y="3124200"/>
            <a:ext cx="3657600" cy="3048000"/>
          </a:xfrm>
          <a:prstGeom prst="leftUpArrow">
            <a:avLst>
              <a:gd name="adj1" fmla="val 7638"/>
              <a:gd name="adj2" fmla="val 8146"/>
              <a:gd name="adj3" fmla="val 13908"/>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3" name="Rectangle 12"/>
          <p:cNvSpPr/>
          <p:nvPr/>
        </p:nvSpPr>
        <p:spPr>
          <a:xfrm>
            <a:off x="6705600" y="5334000"/>
            <a:ext cx="2286000" cy="1066800"/>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en-US" dirty="0"/>
          </a:p>
        </p:txBody>
      </p:sp>
      <p:sp>
        <p:nvSpPr>
          <p:cNvPr id="24586" name="TextBox 13"/>
          <p:cNvSpPr txBox="1">
            <a:spLocks noChangeArrowheads="1"/>
          </p:cNvSpPr>
          <p:nvPr/>
        </p:nvSpPr>
        <p:spPr bwMode="auto">
          <a:xfrm>
            <a:off x="6781800" y="5410200"/>
            <a:ext cx="2133600" cy="954088"/>
          </a:xfrm>
          <a:prstGeom prst="rect">
            <a:avLst/>
          </a:prstGeom>
          <a:noFill/>
          <a:ln w="9525">
            <a:noFill/>
            <a:miter lim="800000"/>
            <a:headEnd/>
            <a:tailEnd/>
          </a:ln>
        </p:spPr>
        <p:txBody>
          <a:bodyPr>
            <a:spAutoFit/>
          </a:bodyPr>
          <a:lstStyle/>
          <a:p>
            <a:pPr algn="ctr"/>
            <a:r>
              <a:rPr lang="en-US" sz="1400">
                <a:latin typeface="Century Gothic" pitchFamily="34" charset="0"/>
                <a:ea typeface="MS PGothic"/>
                <a:cs typeface="MS PGothic"/>
              </a:rPr>
              <a:t>Work together to process affective/emotional qualities of sensation </a:t>
            </a:r>
          </a:p>
        </p:txBody>
      </p:sp>
      <p:sp>
        <p:nvSpPr>
          <p:cNvPr id="72715" name="Title 13"/>
          <p:cNvSpPr>
            <a:spLocks noGrp="1"/>
          </p:cNvSpPr>
          <p:nvPr>
            <p:ph type="title"/>
          </p:nvPr>
        </p:nvSpPr>
        <p:spPr>
          <a:xfrm>
            <a:off x="900113" y="76200"/>
            <a:ext cx="7345362" cy="746125"/>
          </a:xfrm>
        </p:spPr>
        <p:txBody>
          <a:bodyPr rtlCol="0">
            <a:normAutofit fontScale="90000"/>
          </a:bodyPr>
          <a:lstStyle/>
          <a:p>
            <a:pPr fontAlgn="auto">
              <a:spcAft>
                <a:spcPts val="0"/>
              </a:spcAft>
              <a:defRPr/>
            </a:pPr>
            <a:r>
              <a:rPr lang="en-US" sz="3600" dirty="0" smtClean="0"/>
              <a:t>Sensorimotor Affective Processing</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p:cNvSpPr>
            <a:spLocks noGrp="1" noChangeArrowheads="1"/>
          </p:cNvSpPr>
          <p:nvPr>
            <p:ph idx="1"/>
          </p:nvPr>
        </p:nvSpPr>
        <p:spPr/>
        <p:txBody>
          <a:bodyPr/>
          <a:lstStyle/>
          <a:p>
            <a:r>
              <a:rPr lang="en-US" smtClean="0"/>
              <a:t>To be able to move automatically, fluidly, and adaptably, one needs to:</a:t>
            </a:r>
          </a:p>
          <a:p>
            <a:pPr lvl="1"/>
            <a:r>
              <a:rPr lang="en-US" smtClean="0"/>
              <a:t>Ability to position self in space</a:t>
            </a:r>
          </a:p>
          <a:p>
            <a:pPr lvl="1"/>
            <a:r>
              <a:rPr lang="en-US" smtClean="0"/>
              <a:t>Receive consistent information from your body and its relationship to the environment (space, place, and time)</a:t>
            </a:r>
          </a:p>
          <a:p>
            <a:pPr lvl="1"/>
            <a:r>
              <a:rPr lang="en-US" smtClean="0"/>
              <a:t>Orient, attend and learn information in an organized manner</a:t>
            </a:r>
          </a:p>
          <a:p>
            <a:pPr lvl="1"/>
            <a:r>
              <a:rPr lang="en-US" smtClean="0"/>
              <a:t>Spatial Organization - Bilaterality - Laterality - Praxis</a:t>
            </a:r>
          </a:p>
        </p:txBody>
      </p:sp>
      <p:sp>
        <p:nvSpPr>
          <p:cNvPr id="26626" name="Rectangle 2"/>
          <p:cNvSpPr>
            <a:spLocks noGrp="1" noChangeArrowheads="1"/>
          </p:cNvSpPr>
          <p:nvPr>
            <p:ph type="title"/>
          </p:nvPr>
        </p:nvSpPr>
        <p:spPr>
          <a:xfrm>
            <a:off x="628650" y="365125"/>
            <a:ext cx="7886700" cy="1325563"/>
          </a:xfrm>
        </p:spPr>
        <p:txBody>
          <a:bodyPr/>
          <a:lstStyle/>
          <a:p>
            <a:r>
              <a:rPr lang="en-US" sz="3600" smtClean="0"/>
              <a:t>Postural Development/Sensory Integration</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2"/>
          <p:cNvSpPr>
            <a:spLocks noGrp="1"/>
          </p:cNvSpPr>
          <p:nvPr>
            <p:ph idx="1"/>
          </p:nvPr>
        </p:nvSpPr>
        <p:spPr/>
        <p:txBody>
          <a:bodyPr/>
          <a:lstStyle/>
          <a:p>
            <a:r>
              <a:rPr lang="en-US" altLang="en-US" smtClean="0">
                <a:ea typeface="MS PGothic"/>
                <a:cs typeface="MS PGothic"/>
              </a:rPr>
              <a:t>“Kinetic modules available for motor programming” </a:t>
            </a:r>
          </a:p>
          <a:p>
            <a:r>
              <a:rPr lang="en-US" altLang="en-US" smtClean="0">
                <a:ea typeface="MS PGothic"/>
                <a:cs typeface="MS PGothic"/>
              </a:rPr>
              <a:t>Available throughout lifespan to support development and function </a:t>
            </a:r>
          </a:p>
          <a:p>
            <a:r>
              <a:rPr lang="en-US" altLang="en-US" smtClean="0">
                <a:ea typeface="MS PGothic"/>
                <a:cs typeface="MS PGothic"/>
              </a:rPr>
              <a:t>Provide ongoing interpretation of the developmental process through examining the PMP </a:t>
            </a:r>
          </a:p>
          <a:p>
            <a:endParaRPr lang="en-US" altLang="en-US" smtClean="0">
              <a:ea typeface="MS PGothic"/>
              <a:cs typeface="MS PGothic"/>
            </a:endParaRPr>
          </a:p>
          <a:p>
            <a:endParaRPr lang="en-US" altLang="en-US" smtClean="0">
              <a:ea typeface="MS PGothic"/>
              <a:cs typeface="MS PGothic"/>
            </a:endParaRPr>
          </a:p>
        </p:txBody>
      </p:sp>
      <p:sp>
        <p:nvSpPr>
          <p:cNvPr id="27650" name="Title 1"/>
          <p:cNvSpPr>
            <a:spLocks noGrp="1"/>
          </p:cNvSpPr>
          <p:nvPr>
            <p:ph type="title"/>
          </p:nvPr>
        </p:nvSpPr>
        <p:spPr>
          <a:xfrm>
            <a:off x="628650" y="365125"/>
            <a:ext cx="7886700" cy="1325563"/>
          </a:xfrm>
        </p:spPr>
        <p:txBody>
          <a:bodyPr/>
          <a:lstStyle/>
          <a:p>
            <a:r>
              <a:rPr lang="en-US" smtClean="0"/>
              <a:t>Primary Movement Patterns</a:t>
            </a:r>
          </a:p>
        </p:txBody>
      </p:sp>
      <p:sp>
        <p:nvSpPr>
          <p:cNvPr id="27651" name="TextBox 3"/>
          <p:cNvSpPr txBox="1">
            <a:spLocks noChangeArrowheads="1"/>
          </p:cNvSpPr>
          <p:nvPr/>
        </p:nvSpPr>
        <p:spPr bwMode="auto">
          <a:xfrm>
            <a:off x="5314950" y="6296025"/>
            <a:ext cx="3505200" cy="277813"/>
          </a:xfrm>
          <a:prstGeom prst="rect">
            <a:avLst/>
          </a:prstGeom>
          <a:noFill/>
          <a:ln w="9525">
            <a:noFill/>
            <a:miter lim="800000"/>
            <a:headEnd/>
            <a:tailEnd/>
          </a:ln>
        </p:spPr>
        <p:txBody>
          <a:bodyPr>
            <a:spAutoFit/>
          </a:bodyPr>
          <a:lstStyle/>
          <a:p>
            <a:r>
              <a:rPr lang="en-US" altLang="en-US" sz="1200">
                <a:ea typeface="MS PGothic"/>
                <a:cs typeface="MS PGothic"/>
              </a:rPr>
              <a:t>Adapted from Adriano Milani Comparetti, M.D.</a:t>
            </a: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TS103460540">
  <a:themeElements>
    <a:clrScheme name="Custom 13">
      <a:dk1>
        <a:sysClr val="windowText" lastClr="000000"/>
      </a:dk1>
      <a:lt1>
        <a:sysClr val="window" lastClr="FFFFFF"/>
      </a:lt1>
      <a:dk2>
        <a:srgbClr val="2768BB"/>
      </a:dk2>
      <a:lt2>
        <a:srgbClr val="E7DEC9"/>
      </a:lt2>
      <a:accent1>
        <a:srgbClr val="D85B5F"/>
      </a:accent1>
      <a:accent2>
        <a:srgbClr val="B48EDB"/>
      </a:accent2>
      <a:accent3>
        <a:srgbClr val="C32D2E"/>
      </a:accent3>
      <a:accent4>
        <a:srgbClr val="35AA8E"/>
      </a:accent4>
      <a:accent5>
        <a:srgbClr val="AFB2BD"/>
      </a:accent5>
      <a:accent6>
        <a:srgbClr val="6F5BA3"/>
      </a:accent6>
      <a:hlink>
        <a:srgbClr val="8DC765"/>
      </a:hlink>
      <a:folHlink>
        <a:srgbClr val="AA8A14"/>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tx2">
              <a:lumMod val="20000"/>
              <a:lumOff val="80000"/>
            </a:schemeClr>
          </a:solidFill>
        </a:ln>
      </a:spPr>
      <a:bodyPr wrap="none" rtlCol="0">
        <a:spAutoFit/>
      </a:bodyPr>
      <a:lstStyle>
        <a:defPPr>
          <a:defRPr dirty="0" err="1" smtClean="0">
            <a:ln>
              <a:solidFill>
                <a:schemeClr val="accent1">
                  <a:lumMod val="20000"/>
                  <a:lumOff val="80000"/>
                </a:schemeClr>
              </a:solidFill>
            </a:ln>
          </a:defRPr>
        </a:defPPr>
      </a:lstStyle>
    </a:txDef>
  </a:objectDefaults>
  <a:extraClrSchemeLst/>
  <a:extLst>
    <a:ext uri="{05A4C25C-085E-4340-85A3-A5531E510DB2}">
      <thm15:themeFamily xmlns="" xmlns:thm15="http://schemas.microsoft.com/office/thememl/2012/main" name="Presentation level design" id="{00E2FDB5-77A3-416C-8232-A2B8AB0B9A01}" vid="{6E3E8A63-E899-4F92-AFE5-C80B3CCFC0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2025</TotalTime>
  <Words>1849</Words>
  <Application>Microsoft Office PowerPoint</Application>
  <PresentationFormat>On-screen Show (4:3)</PresentationFormat>
  <Paragraphs>244</Paragraphs>
  <Slides>28</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TS103460540</vt:lpstr>
      <vt:lpstr>Image</vt:lpstr>
      <vt:lpstr>Sensorimotor Development of Active Listening</vt:lpstr>
      <vt:lpstr>Background for Active Listening</vt:lpstr>
      <vt:lpstr>Listening and Sensory Integration</vt:lpstr>
      <vt:lpstr>Inner Ear as a Sensory Processor</vt:lpstr>
      <vt:lpstr>Dynamic Posture</vt:lpstr>
      <vt:lpstr>Understanding Sensory Motor Aspects of Voice</vt:lpstr>
      <vt:lpstr>Sensorimotor Affective Processing</vt:lpstr>
      <vt:lpstr>Postural Development/Sensory Integration</vt:lpstr>
      <vt:lpstr>Primary Movement Patterns</vt:lpstr>
      <vt:lpstr>Primary Movement Patterns</vt:lpstr>
      <vt:lpstr>Primary Movement Patterns</vt:lpstr>
      <vt:lpstr>Supporting Gains with Core</vt:lpstr>
      <vt:lpstr>Sensory Motor Aspects of Voice</vt:lpstr>
      <vt:lpstr>Primary Movement Patters: Keys to Active Voice</vt:lpstr>
      <vt:lpstr>Keys to Developing  An Active  Listening Posture</vt:lpstr>
      <vt:lpstr>Orienting-Defensive Continuum: Inherent Movement Patterns </vt:lpstr>
      <vt:lpstr>Sensorimotor Patterns of Survival and Engagement</vt:lpstr>
      <vt:lpstr>Phasic Fetal Curl/Fear Paralysis </vt:lpstr>
      <vt:lpstr>The Moro Response</vt:lpstr>
      <vt:lpstr>Moro, Startle</vt:lpstr>
      <vt:lpstr>Moro Development in Relationship to Active Listening Posture</vt:lpstr>
      <vt:lpstr>Keys to Developing  An Active  Listening Posture</vt:lpstr>
      <vt:lpstr>The Tonic Labyrinthine</vt:lpstr>
      <vt:lpstr>The Tonic Labyrinthine</vt:lpstr>
      <vt:lpstr>Landau</vt:lpstr>
      <vt:lpstr>Orienting</vt:lpstr>
      <vt:lpstr>Active Voice Work</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Tomatis convention</dc:title>
  <dc:creator>vital sounds</dc:creator>
  <cp:lastModifiedBy>vital sounds</cp:lastModifiedBy>
  <cp:revision>51</cp:revision>
  <dcterms:created xsi:type="dcterms:W3CDTF">2016-04-11T16:45:23Z</dcterms:created>
  <dcterms:modified xsi:type="dcterms:W3CDTF">2016-05-09T15:54:31Z</dcterms:modified>
</cp:coreProperties>
</file>