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60" r:id="rId3"/>
    <p:sldId id="261" r:id="rId4"/>
    <p:sldId id="262" r:id="rId5"/>
    <p:sldId id="263" r:id="rId6"/>
    <p:sldId id="264" r:id="rId7"/>
    <p:sldId id="266" r:id="rId8"/>
    <p:sldId id="268" r:id="rId9"/>
    <p:sldId id="271" r:id="rId10"/>
    <p:sldId id="272" r:id="rId11"/>
    <p:sldId id="273" r:id="rId12"/>
    <p:sldId id="274" r:id="rId13"/>
    <p:sldId id="275" r:id="rId14"/>
    <p:sldId id="276" r:id="rId15"/>
    <p:sldId id="277" r:id="rId16"/>
    <p:sldId id="278" r:id="rId17"/>
    <p:sldId id="283" r:id="rId18"/>
    <p:sldId id="279" r:id="rId19"/>
    <p:sldId id="280" r:id="rId20"/>
    <p:sldId id="281" r:id="rId21"/>
    <p:sldId id="282"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643" autoAdjust="0"/>
  </p:normalViewPr>
  <p:slideViewPr>
    <p:cSldViewPr>
      <p:cViewPr varScale="1">
        <p:scale>
          <a:sx n="95" d="100"/>
          <a:sy n="95" d="100"/>
        </p:scale>
        <p:origin x="-199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80C1A-E021-40BE-B407-F9BB2D9A0DF9}" type="doc">
      <dgm:prSet loTypeId="urn:microsoft.com/office/officeart/2005/8/layout/hProcess9" loCatId="process" qsTypeId="urn:microsoft.com/office/officeart/2005/8/quickstyle/simple1#2" qsCatId="simple" csTypeId="urn:microsoft.com/office/officeart/2005/8/colors/accent6_3" csCatId="accent6" phldr="1"/>
      <dgm:spPr/>
    </dgm:pt>
    <dgm:pt modelId="{8B4DD3FE-C4E5-42DF-8397-FD5C4DB304E9}">
      <dgm:prSet/>
      <dgm:spPr/>
      <dgm:t>
        <a:bodyPr/>
        <a:lstStyle/>
        <a:p>
          <a:r>
            <a:rPr lang="en-US" dirty="0" smtClean="0"/>
            <a:t>Sensory input trigger movement pattern</a:t>
          </a:r>
          <a:endParaRPr lang="en-US" dirty="0"/>
        </a:p>
      </dgm:t>
    </dgm:pt>
    <dgm:pt modelId="{B21E7425-F2E7-4F05-8173-02352AD0F440}" type="parTrans" cxnId="{A152B9B4-8E07-440A-810E-A25875FF519E}">
      <dgm:prSet/>
      <dgm:spPr/>
      <dgm:t>
        <a:bodyPr/>
        <a:lstStyle/>
        <a:p>
          <a:endParaRPr lang="en-US"/>
        </a:p>
      </dgm:t>
    </dgm:pt>
    <dgm:pt modelId="{CAC8C9B0-B9FD-4596-BF62-7B9E7C4904D4}" type="sibTrans" cxnId="{A152B9B4-8E07-440A-810E-A25875FF519E}">
      <dgm:prSet/>
      <dgm:spPr/>
      <dgm:t>
        <a:bodyPr/>
        <a:lstStyle/>
        <a:p>
          <a:endParaRPr lang="en-US"/>
        </a:p>
      </dgm:t>
    </dgm:pt>
    <dgm:pt modelId="{1014A2ED-CBD1-4208-AE9C-113A9DBD2329}">
      <dgm:prSet phldrT="[Text]"/>
      <dgm:spPr/>
      <dgm:t>
        <a:bodyPr/>
        <a:lstStyle/>
        <a:p>
          <a:r>
            <a:rPr lang="en-US" dirty="0" smtClean="0"/>
            <a:t>Primary movement pattern fades to background </a:t>
          </a:r>
          <a:endParaRPr lang="en-US" dirty="0"/>
        </a:p>
      </dgm:t>
    </dgm:pt>
    <dgm:pt modelId="{4CF2DD1B-C06C-4C27-9B80-19D851CAE648}" type="parTrans" cxnId="{8227B9D5-DA3F-4CE6-A8CA-DA3766D49A49}">
      <dgm:prSet/>
      <dgm:spPr/>
      <dgm:t>
        <a:bodyPr/>
        <a:lstStyle/>
        <a:p>
          <a:endParaRPr lang="en-US"/>
        </a:p>
      </dgm:t>
    </dgm:pt>
    <dgm:pt modelId="{F920D58E-2AA4-4990-8D14-3128545B2E7B}" type="sibTrans" cxnId="{8227B9D5-DA3F-4CE6-A8CA-DA3766D49A49}">
      <dgm:prSet/>
      <dgm:spPr/>
      <dgm:t>
        <a:bodyPr/>
        <a:lstStyle/>
        <a:p>
          <a:endParaRPr lang="en-US"/>
        </a:p>
      </dgm:t>
    </dgm:pt>
    <dgm:pt modelId="{D63739AF-3E29-4D0C-8439-1B1A9C22FB8A}">
      <dgm:prSet/>
      <dgm:spPr/>
      <dgm:t>
        <a:bodyPr/>
        <a:lstStyle/>
        <a:p>
          <a:r>
            <a:rPr lang="en-US" dirty="0" smtClean="0"/>
            <a:t>Motor/Adaptive Response</a:t>
          </a:r>
          <a:endParaRPr lang="en-US" dirty="0"/>
        </a:p>
      </dgm:t>
    </dgm:pt>
    <dgm:pt modelId="{76687C29-3F44-45DA-BA35-B31A56AE3522}" type="parTrans" cxnId="{9ED37625-E1E3-43EB-8CFC-F6BEC250F263}">
      <dgm:prSet/>
      <dgm:spPr/>
      <dgm:t>
        <a:bodyPr/>
        <a:lstStyle/>
        <a:p>
          <a:endParaRPr lang="en-US"/>
        </a:p>
      </dgm:t>
    </dgm:pt>
    <dgm:pt modelId="{84339B5C-ADDD-47D3-B183-4D197EDA9232}" type="sibTrans" cxnId="{9ED37625-E1E3-43EB-8CFC-F6BEC250F263}">
      <dgm:prSet/>
      <dgm:spPr/>
      <dgm:t>
        <a:bodyPr/>
        <a:lstStyle/>
        <a:p>
          <a:endParaRPr lang="en-US"/>
        </a:p>
      </dgm:t>
    </dgm:pt>
    <dgm:pt modelId="{A9961215-65F4-406F-BB99-37EEF6C365BB}">
      <dgm:prSet/>
      <dgm:spPr/>
      <dgm:t>
        <a:bodyPr/>
        <a:lstStyle/>
        <a:p>
          <a:pPr algn="ctr"/>
          <a:r>
            <a:rPr lang="en-US" dirty="0" smtClean="0"/>
            <a:t>Volitional Control</a:t>
          </a:r>
          <a:endParaRPr lang="en-US" dirty="0"/>
        </a:p>
      </dgm:t>
    </dgm:pt>
    <dgm:pt modelId="{9204249D-EB27-4484-ACB8-85257E40582A}" type="parTrans" cxnId="{29B5080F-F2C3-4C65-9648-C619ECE75754}">
      <dgm:prSet/>
      <dgm:spPr/>
      <dgm:t>
        <a:bodyPr/>
        <a:lstStyle/>
        <a:p>
          <a:endParaRPr lang="en-US"/>
        </a:p>
      </dgm:t>
    </dgm:pt>
    <dgm:pt modelId="{BF466A2F-338D-4979-A914-A7C4306C276C}" type="sibTrans" cxnId="{29B5080F-F2C3-4C65-9648-C619ECE75754}">
      <dgm:prSet/>
      <dgm:spPr/>
      <dgm:t>
        <a:bodyPr/>
        <a:lstStyle/>
        <a:p>
          <a:endParaRPr lang="en-US"/>
        </a:p>
      </dgm:t>
    </dgm:pt>
    <dgm:pt modelId="{BB947C7D-E806-4FEB-9109-272F9525B530}" type="pres">
      <dgm:prSet presAssocID="{FC980C1A-E021-40BE-B407-F9BB2D9A0DF9}" presName="CompostProcess" presStyleCnt="0">
        <dgm:presLayoutVars>
          <dgm:dir/>
          <dgm:resizeHandles val="exact"/>
        </dgm:presLayoutVars>
      </dgm:prSet>
      <dgm:spPr/>
    </dgm:pt>
    <dgm:pt modelId="{C355831E-EAF0-4E82-BC12-6227561465F1}" type="pres">
      <dgm:prSet presAssocID="{FC980C1A-E021-40BE-B407-F9BB2D9A0DF9}" presName="arrow" presStyleLbl="bgShp" presStyleIdx="0" presStyleCnt="1"/>
      <dgm:spPr/>
    </dgm:pt>
    <dgm:pt modelId="{7ACCF01F-6A00-4827-868B-EC0F9336C83D}" type="pres">
      <dgm:prSet presAssocID="{FC980C1A-E021-40BE-B407-F9BB2D9A0DF9}" presName="linearProcess" presStyleCnt="0"/>
      <dgm:spPr/>
    </dgm:pt>
    <dgm:pt modelId="{A9C78C6D-BFE0-474D-AAEA-37BDC4136D90}" type="pres">
      <dgm:prSet presAssocID="{8B4DD3FE-C4E5-42DF-8397-FD5C4DB304E9}" presName="textNode" presStyleLbl="node1" presStyleIdx="0" presStyleCnt="4">
        <dgm:presLayoutVars>
          <dgm:bulletEnabled val="1"/>
        </dgm:presLayoutVars>
      </dgm:prSet>
      <dgm:spPr/>
      <dgm:t>
        <a:bodyPr/>
        <a:lstStyle/>
        <a:p>
          <a:endParaRPr lang="en-US"/>
        </a:p>
      </dgm:t>
    </dgm:pt>
    <dgm:pt modelId="{4749D74D-DEEC-41E0-9D48-463F577B1692}" type="pres">
      <dgm:prSet presAssocID="{CAC8C9B0-B9FD-4596-BF62-7B9E7C4904D4}" presName="sibTrans" presStyleCnt="0"/>
      <dgm:spPr/>
    </dgm:pt>
    <dgm:pt modelId="{90DF0229-4ED2-44C5-846F-4320AB4AC5E4}" type="pres">
      <dgm:prSet presAssocID="{D63739AF-3E29-4D0C-8439-1B1A9C22FB8A}" presName="textNode" presStyleLbl="node1" presStyleIdx="1" presStyleCnt="4">
        <dgm:presLayoutVars>
          <dgm:bulletEnabled val="1"/>
        </dgm:presLayoutVars>
      </dgm:prSet>
      <dgm:spPr/>
      <dgm:t>
        <a:bodyPr/>
        <a:lstStyle/>
        <a:p>
          <a:endParaRPr lang="en-US"/>
        </a:p>
      </dgm:t>
    </dgm:pt>
    <dgm:pt modelId="{C90F2273-92BA-496D-8988-333DB0CBAA5E}" type="pres">
      <dgm:prSet presAssocID="{84339B5C-ADDD-47D3-B183-4D197EDA9232}" presName="sibTrans" presStyleCnt="0"/>
      <dgm:spPr/>
    </dgm:pt>
    <dgm:pt modelId="{05CF49CC-40AE-43F9-9F61-C4FA7066CFDD}" type="pres">
      <dgm:prSet presAssocID="{A9961215-65F4-406F-BB99-37EEF6C365BB}" presName="textNode" presStyleLbl="node1" presStyleIdx="2" presStyleCnt="4">
        <dgm:presLayoutVars>
          <dgm:bulletEnabled val="1"/>
        </dgm:presLayoutVars>
      </dgm:prSet>
      <dgm:spPr/>
      <dgm:t>
        <a:bodyPr/>
        <a:lstStyle/>
        <a:p>
          <a:endParaRPr lang="en-US"/>
        </a:p>
      </dgm:t>
    </dgm:pt>
    <dgm:pt modelId="{ADCF723C-9333-469C-8341-E2599BBB500E}" type="pres">
      <dgm:prSet presAssocID="{BF466A2F-338D-4979-A914-A7C4306C276C}" presName="sibTrans" presStyleCnt="0"/>
      <dgm:spPr/>
    </dgm:pt>
    <dgm:pt modelId="{5D9DB683-C033-4912-B7D6-C4AFAC7B1C82}" type="pres">
      <dgm:prSet presAssocID="{1014A2ED-CBD1-4208-AE9C-113A9DBD2329}" presName="textNode" presStyleLbl="node1" presStyleIdx="3" presStyleCnt="4">
        <dgm:presLayoutVars>
          <dgm:bulletEnabled val="1"/>
        </dgm:presLayoutVars>
      </dgm:prSet>
      <dgm:spPr/>
      <dgm:t>
        <a:bodyPr/>
        <a:lstStyle/>
        <a:p>
          <a:endParaRPr lang="en-US"/>
        </a:p>
      </dgm:t>
    </dgm:pt>
  </dgm:ptLst>
  <dgm:cxnLst>
    <dgm:cxn modelId="{A152B9B4-8E07-440A-810E-A25875FF519E}" srcId="{FC980C1A-E021-40BE-B407-F9BB2D9A0DF9}" destId="{8B4DD3FE-C4E5-42DF-8397-FD5C4DB304E9}" srcOrd="0" destOrd="0" parTransId="{B21E7425-F2E7-4F05-8173-02352AD0F440}" sibTransId="{CAC8C9B0-B9FD-4596-BF62-7B9E7C4904D4}"/>
    <dgm:cxn modelId="{42B81013-F92E-4FCB-A475-047465ED981C}" type="presOf" srcId="{FC980C1A-E021-40BE-B407-F9BB2D9A0DF9}" destId="{BB947C7D-E806-4FEB-9109-272F9525B530}" srcOrd="0" destOrd="0" presId="urn:microsoft.com/office/officeart/2005/8/layout/hProcess9"/>
    <dgm:cxn modelId="{B23EF31A-0B33-4C75-8DDA-D1AE7DB4E58B}" type="presOf" srcId="{8B4DD3FE-C4E5-42DF-8397-FD5C4DB304E9}" destId="{A9C78C6D-BFE0-474D-AAEA-37BDC4136D90}" srcOrd="0" destOrd="0" presId="urn:microsoft.com/office/officeart/2005/8/layout/hProcess9"/>
    <dgm:cxn modelId="{29B5080F-F2C3-4C65-9648-C619ECE75754}" srcId="{FC980C1A-E021-40BE-B407-F9BB2D9A0DF9}" destId="{A9961215-65F4-406F-BB99-37EEF6C365BB}" srcOrd="2" destOrd="0" parTransId="{9204249D-EB27-4484-ACB8-85257E40582A}" sibTransId="{BF466A2F-338D-4979-A914-A7C4306C276C}"/>
    <dgm:cxn modelId="{6F5E964F-E25D-45D6-9858-400076C972FB}" type="presOf" srcId="{A9961215-65F4-406F-BB99-37EEF6C365BB}" destId="{05CF49CC-40AE-43F9-9F61-C4FA7066CFDD}" srcOrd="0" destOrd="0" presId="urn:microsoft.com/office/officeart/2005/8/layout/hProcess9"/>
    <dgm:cxn modelId="{2C34AFDF-F905-4E9D-8CF9-6CB1136805BF}" type="presOf" srcId="{D63739AF-3E29-4D0C-8439-1B1A9C22FB8A}" destId="{90DF0229-4ED2-44C5-846F-4320AB4AC5E4}" srcOrd="0" destOrd="0" presId="urn:microsoft.com/office/officeart/2005/8/layout/hProcess9"/>
    <dgm:cxn modelId="{3A7AF843-18F2-4DD9-9702-F5AA62B53B9C}" type="presOf" srcId="{1014A2ED-CBD1-4208-AE9C-113A9DBD2329}" destId="{5D9DB683-C033-4912-B7D6-C4AFAC7B1C82}" srcOrd="0" destOrd="0" presId="urn:microsoft.com/office/officeart/2005/8/layout/hProcess9"/>
    <dgm:cxn modelId="{8227B9D5-DA3F-4CE6-A8CA-DA3766D49A49}" srcId="{FC980C1A-E021-40BE-B407-F9BB2D9A0DF9}" destId="{1014A2ED-CBD1-4208-AE9C-113A9DBD2329}" srcOrd="3" destOrd="0" parTransId="{4CF2DD1B-C06C-4C27-9B80-19D851CAE648}" sibTransId="{F920D58E-2AA4-4990-8D14-3128545B2E7B}"/>
    <dgm:cxn modelId="{9ED37625-E1E3-43EB-8CFC-F6BEC250F263}" srcId="{FC980C1A-E021-40BE-B407-F9BB2D9A0DF9}" destId="{D63739AF-3E29-4D0C-8439-1B1A9C22FB8A}" srcOrd="1" destOrd="0" parTransId="{76687C29-3F44-45DA-BA35-B31A56AE3522}" sibTransId="{84339B5C-ADDD-47D3-B183-4D197EDA9232}"/>
    <dgm:cxn modelId="{0174F2C1-638A-452C-8691-17DBBF511517}" type="presParOf" srcId="{BB947C7D-E806-4FEB-9109-272F9525B530}" destId="{C355831E-EAF0-4E82-BC12-6227561465F1}" srcOrd="0" destOrd="0" presId="urn:microsoft.com/office/officeart/2005/8/layout/hProcess9"/>
    <dgm:cxn modelId="{ADD971C0-9A9A-432B-A2FA-9A442E490F02}" type="presParOf" srcId="{BB947C7D-E806-4FEB-9109-272F9525B530}" destId="{7ACCF01F-6A00-4827-868B-EC0F9336C83D}" srcOrd="1" destOrd="0" presId="urn:microsoft.com/office/officeart/2005/8/layout/hProcess9"/>
    <dgm:cxn modelId="{098875FB-3B6D-486D-991F-04B4FDBC342E}" type="presParOf" srcId="{7ACCF01F-6A00-4827-868B-EC0F9336C83D}" destId="{A9C78C6D-BFE0-474D-AAEA-37BDC4136D90}" srcOrd="0" destOrd="0" presId="urn:microsoft.com/office/officeart/2005/8/layout/hProcess9"/>
    <dgm:cxn modelId="{0DC9AE91-7052-45B3-91A3-0AE6FBB37163}" type="presParOf" srcId="{7ACCF01F-6A00-4827-868B-EC0F9336C83D}" destId="{4749D74D-DEEC-41E0-9D48-463F577B1692}" srcOrd="1" destOrd="0" presId="urn:microsoft.com/office/officeart/2005/8/layout/hProcess9"/>
    <dgm:cxn modelId="{81911484-C7F4-4770-915C-DDCF2EF61E2D}" type="presParOf" srcId="{7ACCF01F-6A00-4827-868B-EC0F9336C83D}" destId="{90DF0229-4ED2-44C5-846F-4320AB4AC5E4}" srcOrd="2" destOrd="0" presId="urn:microsoft.com/office/officeart/2005/8/layout/hProcess9"/>
    <dgm:cxn modelId="{64EF0FDA-1CE2-47B0-BABF-21457F435A5D}" type="presParOf" srcId="{7ACCF01F-6A00-4827-868B-EC0F9336C83D}" destId="{C90F2273-92BA-496D-8988-333DB0CBAA5E}" srcOrd="3" destOrd="0" presId="urn:microsoft.com/office/officeart/2005/8/layout/hProcess9"/>
    <dgm:cxn modelId="{ED55D6B9-4812-455F-96E0-51558BAF0FBF}" type="presParOf" srcId="{7ACCF01F-6A00-4827-868B-EC0F9336C83D}" destId="{05CF49CC-40AE-43F9-9F61-C4FA7066CFDD}" srcOrd="4" destOrd="0" presId="urn:microsoft.com/office/officeart/2005/8/layout/hProcess9"/>
    <dgm:cxn modelId="{0CF25E5E-8343-4D5D-9DD6-1D7DE0FAF002}" type="presParOf" srcId="{7ACCF01F-6A00-4827-868B-EC0F9336C83D}" destId="{ADCF723C-9333-469C-8341-E2599BBB500E}" srcOrd="5" destOrd="0" presId="urn:microsoft.com/office/officeart/2005/8/layout/hProcess9"/>
    <dgm:cxn modelId="{BD61D7A2-B770-4AF7-8781-0BE4BC478BD1}" type="presParOf" srcId="{7ACCF01F-6A00-4827-868B-EC0F9336C83D}" destId="{5D9DB683-C033-4912-B7D6-C4AFAC7B1C8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5831E-EAF0-4E82-BC12-6227561465F1}">
      <dsp:nvSpPr>
        <dsp:cNvPr id="0" name=""/>
        <dsp:cNvSpPr/>
      </dsp:nvSpPr>
      <dsp:spPr>
        <a:xfrm>
          <a:off x="525779" y="0"/>
          <a:ext cx="5958840" cy="27432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78C6D-BFE0-474D-AAEA-37BDC4136D90}">
      <dsp:nvSpPr>
        <dsp:cNvPr id="0" name=""/>
        <dsp:cNvSpPr/>
      </dsp:nvSpPr>
      <dsp:spPr>
        <a:xfrm>
          <a:off x="3508" y="822960"/>
          <a:ext cx="1687562" cy="1097280"/>
        </a:xfrm>
        <a:prstGeom prst="roundRect">
          <a:avLst/>
        </a:prstGeom>
        <a:solidFill>
          <a:schemeClr val="accent6">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Sensory input trigger movement pattern</a:t>
          </a:r>
          <a:endParaRPr lang="en-US" sz="1400" kern="1200" dirty="0"/>
        </a:p>
      </dsp:txBody>
      <dsp:txXfrm>
        <a:off x="57073" y="876525"/>
        <a:ext cx="1580432" cy="990150"/>
      </dsp:txXfrm>
    </dsp:sp>
    <dsp:sp modelId="{90DF0229-4ED2-44C5-846F-4320AB4AC5E4}">
      <dsp:nvSpPr>
        <dsp:cNvPr id="0" name=""/>
        <dsp:cNvSpPr/>
      </dsp:nvSpPr>
      <dsp:spPr>
        <a:xfrm>
          <a:off x="1775448" y="822960"/>
          <a:ext cx="1687562" cy="1097280"/>
        </a:xfrm>
        <a:prstGeom prst="roundRect">
          <a:avLst/>
        </a:prstGeom>
        <a:solidFill>
          <a:schemeClr val="accent6">
            <a:shade val="80000"/>
            <a:hueOff val="-59691"/>
            <a:satOff val="-2322"/>
            <a:lumOff val="86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Motor/Adaptive Response</a:t>
          </a:r>
          <a:endParaRPr lang="en-US" sz="1400" kern="1200" dirty="0"/>
        </a:p>
      </dsp:txBody>
      <dsp:txXfrm>
        <a:off x="1829013" y="876525"/>
        <a:ext cx="1580432" cy="990150"/>
      </dsp:txXfrm>
    </dsp:sp>
    <dsp:sp modelId="{05CF49CC-40AE-43F9-9F61-C4FA7066CFDD}">
      <dsp:nvSpPr>
        <dsp:cNvPr id="0" name=""/>
        <dsp:cNvSpPr/>
      </dsp:nvSpPr>
      <dsp:spPr>
        <a:xfrm>
          <a:off x="3547389" y="822960"/>
          <a:ext cx="1687562" cy="1097280"/>
        </a:xfrm>
        <a:prstGeom prst="roundRect">
          <a:avLst/>
        </a:prstGeom>
        <a:solidFill>
          <a:schemeClr val="accent6">
            <a:shade val="80000"/>
            <a:hueOff val="-119382"/>
            <a:satOff val="-4645"/>
            <a:lumOff val="1727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Volitional Control</a:t>
          </a:r>
          <a:endParaRPr lang="en-US" sz="1400" kern="1200" dirty="0"/>
        </a:p>
      </dsp:txBody>
      <dsp:txXfrm>
        <a:off x="3600954" y="876525"/>
        <a:ext cx="1580432" cy="990150"/>
      </dsp:txXfrm>
    </dsp:sp>
    <dsp:sp modelId="{5D9DB683-C033-4912-B7D6-C4AFAC7B1C82}">
      <dsp:nvSpPr>
        <dsp:cNvPr id="0" name=""/>
        <dsp:cNvSpPr/>
      </dsp:nvSpPr>
      <dsp:spPr>
        <a:xfrm>
          <a:off x="5319329" y="822960"/>
          <a:ext cx="1687562" cy="1097280"/>
        </a:xfrm>
        <a:prstGeom prst="roundRect">
          <a:avLst/>
        </a:prstGeom>
        <a:solidFill>
          <a:schemeClr val="accent6">
            <a:shade val="80000"/>
            <a:hueOff val="-179073"/>
            <a:satOff val="-6967"/>
            <a:lumOff val="2590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Primary movement pattern fades to background </a:t>
          </a:r>
          <a:endParaRPr lang="en-US" sz="1400" kern="1200" dirty="0"/>
        </a:p>
      </dsp:txBody>
      <dsp:txXfrm>
        <a:off x="5372894" y="876525"/>
        <a:ext cx="1580432" cy="9901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AC29C-DACA-438A-84DB-EB515CDADBDE}" type="datetimeFigureOut">
              <a:rPr lang="en-US" smtClean="0"/>
              <a:t>5/9/2016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9CC43-0F2D-4C47-952A-5D529E0C9B24}" type="slidenum">
              <a:rPr lang="en-US" smtClean="0"/>
              <a:t>‹#›</a:t>
            </a:fld>
            <a:endParaRPr lang="en-US"/>
          </a:p>
        </p:txBody>
      </p:sp>
    </p:spTree>
    <p:extLst>
      <p:ext uri="{BB962C8B-B14F-4D97-AF65-F5344CB8AC3E}">
        <p14:creationId xmlns:p14="http://schemas.microsoft.com/office/powerpoint/2010/main" val="48209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Posture and movement: how one responds to gravity and sudden changes within the environment predict how well you are able to activate posture and breath </a:t>
            </a:r>
          </a:p>
          <a:p>
            <a:pPr eaLnBrk="1" hangingPunct="1">
              <a:spcBef>
                <a:spcPct val="0"/>
              </a:spcBef>
            </a:pPr>
            <a:endParaRPr lang="en-US" dirty="0" smtClean="0"/>
          </a:p>
          <a:p>
            <a:pPr eaLnBrk="1" hangingPunct="1">
              <a:spcBef>
                <a:spcPct val="0"/>
              </a:spcBef>
            </a:pPr>
            <a:r>
              <a:rPr lang="en-US" dirty="0" smtClean="0"/>
              <a:t>Early patterns are the scaffolding/support for posture and movement</a:t>
            </a:r>
          </a:p>
          <a:p>
            <a:pPr eaLnBrk="1" hangingPunct="1">
              <a:spcBef>
                <a:spcPct val="0"/>
              </a:spcBef>
            </a:pPr>
            <a:endParaRPr lang="en-US" dirty="0" smtClean="0"/>
          </a:p>
          <a:p>
            <a:pPr eaLnBrk="1" hangingPunct="1">
              <a:spcBef>
                <a:spcPct val="0"/>
              </a:spcBef>
            </a:pPr>
            <a:r>
              <a:rPr lang="en-US" dirty="0" smtClean="0"/>
              <a:t>Early movement patterns plus sensory input (change)/adapt comes back to sensory input; how patterns are used and adapted become the first thing you use to respond to the environment as you respond </a:t>
            </a:r>
            <a:r>
              <a:rPr lang="en-US" dirty="0" err="1" smtClean="0"/>
              <a:t>thes</a:t>
            </a:r>
            <a:r>
              <a:rPr lang="en-US" dirty="0" smtClean="0"/>
              <a:t> patterns change; triggered by sensation and poor sensory motor processing can lead to incomplete or </a:t>
            </a:r>
            <a:r>
              <a:rPr lang="en-US" dirty="0" err="1" smtClean="0"/>
              <a:t>inefficieint</a:t>
            </a:r>
            <a:r>
              <a:rPr lang="en-US" dirty="0" smtClean="0"/>
              <a:t> sensory motor expression </a:t>
            </a:r>
          </a:p>
          <a:p>
            <a:pPr eaLnBrk="1" hangingPunct="1">
              <a:spcBef>
                <a:spcPct val="0"/>
              </a:spcBef>
            </a:pPr>
            <a:endParaRPr lang="en-US" dirty="0" smtClean="0"/>
          </a:p>
          <a:p>
            <a:pPr eaLnBrk="1" hangingPunct="1">
              <a:spcBef>
                <a:spcPct val="0"/>
              </a:spcBef>
            </a:pPr>
            <a:r>
              <a:rPr lang="en-US" dirty="0" smtClean="0"/>
              <a:t>Typical part of development, can influence emotional state and postural development as well as the use of the visual and auditory attention if they are present beyond their developmental dates they will disrupt development of posture, balance, and regulation of affect (always present in the wiring of the brain, but only expressed beyond an age if there is damage to the brain or stress in the system or asked to accomplish a task beyond your skill level at that moment) </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4D22D4-A8AA-4E1E-AC99-D1507DEEEDB0}" type="slidenum">
              <a:rPr lang="en-US"/>
              <a:pPr fontAlgn="base">
                <a:spcBef>
                  <a:spcPct val="0"/>
                </a:spcBef>
                <a:spcAft>
                  <a:spcPct val="0"/>
                </a:spcAft>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ea typeface="ＭＳ Ｐゴシック"/>
                <a:cs typeface="ＭＳ Ｐゴシック"/>
              </a:rPr>
              <a:t>Shelly Mannell and Julie Wiebee references for the inner core—articles from the adult PT literature (NDT framework).  We have translated their work into SI treatment. The Hodges respiratory diaphragm. Need to indicate the verticality of the spine</a:t>
            </a:r>
          </a:p>
          <a:p>
            <a:pPr eaLnBrk="1" hangingPunct="1">
              <a:spcBef>
                <a:spcPct val="0"/>
              </a:spcBef>
            </a:pPr>
            <a:endParaRPr lang="en-US" altLang="en-US" smtClean="0">
              <a:ea typeface="ＭＳ Ｐゴシック"/>
              <a:cs typeface="ＭＳ Ｐゴシック"/>
            </a:endParaRPr>
          </a:p>
          <a:p>
            <a:pPr eaLnBrk="1" hangingPunct="1">
              <a:spcBef>
                <a:spcPct val="0"/>
              </a:spcBef>
            </a:pPr>
            <a:r>
              <a:rPr lang="en-US" smtClean="0">
                <a:solidFill>
                  <a:srgbClr val="000000"/>
                </a:solidFill>
                <a:latin typeface="Georgia" pitchFamily="18" charset="0"/>
                <a:sym typeface="Georgia" pitchFamily="18" charset="0"/>
              </a:rPr>
              <a:t>In a number of studies, these muscles have been shown to activate prior to movement, providing an anchor for outer core muscles</a:t>
            </a:r>
          </a:p>
          <a:p>
            <a:pPr eaLnBrk="1" hangingPunct="1">
              <a:spcBef>
                <a:spcPct val="0"/>
              </a:spcBef>
            </a:pPr>
            <a:endParaRPr lang="en-US" altLang="en-US" smtClean="0">
              <a:ea typeface="ＭＳ Ｐゴシック"/>
              <a:cs typeface="ＭＳ Ｐゴシック"/>
            </a:endParaRPr>
          </a:p>
          <a:p>
            <a:pPr eaLnBrk="1" hangingPunct="1">
              <a:spcBef>
                <a:spcPct val="0"/>
              </a:spcBef>
            </a:pPr>
            <a:r>
              <a:rPr lang="en-US" smtClean="0"/>
              <a:t>Science, inner, outer core and posture</a:t>
            </a:r>
          </a:p>
          <a:p>
            <a:pPr eaLnBrk="1" hangingPunct="1">
              <a:spcBef>
                <a:spcPct val="0"/>
              </a:spcBef>
            </a:pPr>
            <a:r>
              <a:rPr lang="en-US" smtClean="0"/>
              <a:t>What we know from physical sciences- Hodges </a:t>
            </a:r>
          </a:p>
          <a:p>
            <a:pPr eaLnBrk="1" hangingPunct="1">
              <a:spcBef>
                <a:spcPct val="0"/>
              </a:spcBef>
            </a:pPr>
            <a:endParaRPr lang="en-US" altLang="en-US" smtClean="0">
              <a:ea typeface="ＭＳ Ｐゴシック"/>
              <a:cs typeface="ＭＳ Ｐゴシック"/>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38A0E-A4A3-4464-AF64-2B896D339A31}" type="slidenum">
              <a:rPr lang="en-US" altLang="en-US">
                <a:solidFill>
                  <a:srgbClr val="000000"/>
                </a:solidFill>
              </a:rPr>
              <a:pPr fontAlgn="base">
                <a:spcBef>
                  <a:spcPct val="0"/>
                </a:spcBef>
                <a:spcAft>
                  <a:spcPct val="0"/>
                </a:spcAft>
                <a:defRPr/>
              </a:pPr>
              <a:t>4</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455"/>
          <p:cNvSpPr>
            <a:spLocks noGrp="1"/>
          </p:cNvSpPr>
          <p:nvPr>
            <p:ph type="sldNum" sz="quarter" idx="5"/>
          </p:nvPr>
        </p:nvSpPr>
        <p:spPr bwMode="auto">
          <a:xfrm>
            <a:off x="3884613" y="8683625"/>
            <a:ext cx="2971800" cy="458788"/>
          </a:xfrm>
          <a:ln>
            <a:miter lim="800000"/>
            <a:headEnd/>
            <a:tailEnd/>
          </a:ln>
        </p:spPr>
        <p:txBody>
          <a:bodyPr wrap="square" lIns="91374" tIns="45687" rIns="91374" bIns="45687" numCol="1" anchorCtr="0" compatLnSpc="1">
            <a:prstTxWarp prst="textNoShape">
              <a:avLst/>
            </a:prstTxWarp>
          </a:bodyPr>
          <a:lstStyle/>
          <a:p>
            <a:pPr fontAlgn="base">
              <a:spcBef>
                <a:spcPct val="0"/>
              </a:spcBef>
              <a:spcAft>
                <a:spcPct val="0"/>
              </a:spcAft>
              <a:buSzPct val="25000"/>
              <a:defRPr/>
            </a:pPr>
            <a:fld id="{D92B911A-4964-4556-B34F-91D0C9947ABA}" type="slidenum">
              <a:rPr lang="en-US" sz="1100">
                <a:solidFill>
                  <a:srgbClr val="000000"/>
                </a:solidFill>
                <a:sym typeface="Calibri" pitchFamily="34" charset="0"/>
              </a:rPr>
              <a:pPr fontAlgn="base">
                <a:spcBef>
                  <a:spcPct val="0"/>
                </a:spcBef>
                <a:spcAft>
                  <a:spcPct val="0"/>
                </a:spcAft>
                <a:buSzPct val="25000"/>
                <a:defRPr/>
              </a:pPr>
              <a:t>5</a:t>
            </a:fld>
            <a:endParaRPr lang="en-US" sz="1100">
              <a:solidFill>
                <a:srgbClr val="000000"/>
              </a:solidFill>
              <a:sym typeface="Calibri" pitchFamily="34" charset="0"/>
            </a:endParaRPr>
          </a:p>
        </p:txBody>
      </p:sp>
      <p:sp>
        <p:nvSpPr>
          <p:cNvPr id="37890" name="Shape 456"/>
          <p:cNvSpPr txBox="1">
            <a:spLocks noChangeArrowheads="1"/>
          </p:cNvSpPr>
          <p:nvPr/>
        </p:nvSpPr>
        <p:spPr bwMode="auto">
          <a:xfrm>
            <a:off x="3884613" y="8683625"/>
            <a:ext cx="2971800" cy="458788"/>
          </a:xfrm>
          <a:prstGeom prst="rect">
            <a:avLst/>
          </a:prstGeom>
          <a:noFill/>
          <a:ln w="9525">
            <a:noFill/>
            <a:miter lim="800000"/>
            <a:headEnd/>
            <a:tailEnd/>
          </a:ln>
        </p:spPr>
        <p:txBody>
          <a:bodyPr lIns="91374" tIns="45687" rIns="91374" bIns="45687" anchor="b"/>
          <a:lstStyle/>
          <a:p>
            <a:pPr algn="r">
              <a:buSzPct val="25000"/>
            </a:pPr>
            <a:fld id="{1AC9F06C-421F-49F6-97A4-3363763EFDB0}" type="slidenum">
              <a:rPr lang="en-US" sz="1100">
                <a:solidFill>
                  <a:srgbClr val="000000"/>
                </a:solidFill>
                <a:latin typeface="Calibri" pitchFamily="34" charset="0"/>
                <a:sym typeface="Calibri" pitchFamily="34" charset="0"/>
              </a:rPr>
              <a:pPr algn="r">
                <a:buSzPct val="25000"/>
              </a:pPr>
              <a:t>5</a:t>
            </a:fld>
            <a:endParaRPr lang="en-US" sz="1100">
              <a:solidFill>
                <a:srgbClr val="000000"/>
              </a:solidFill>
              <a:latin typeface="Calibri" pitchFamily="34" charset="0"/>
              <a:sym typeface="Calibri" pitchFamily="34" charset="0"/>
            </a:endParaRPr>
          </a:p>
        </p:txBody>
      </p:sp>
      <p:sp>
        <p:nvSpPr>
          <p:cNvPr id="37891" name="Shape 457"/>
          <p:cNvSpPr txBox="1">
            <a:spLocks noChangeArrowheads="1"/>
          </p:cNvSpPr>
          <p:nvPr/>
        </p:nvSpPr>
        <p:spPr bwMode="auto">
          <a:xfrm>
            <a:off x="3884613" y="8683625"/>
            <a:ext cx="2971800" cy="458788"/>
          </a:xfrm>
          <a:prstGeom prst="rect">
            <a:avLst/>
          </a:prstGeom>
          <a:noFill/>
          <a:ln w="9525">
            <a:noFill/>
            <a:miter lim="800000"/>
            <a:headEnd/>
            <a:tailEnd/>
          </a:ln>
        </p:spPr>
        <p:txBody>
          <a:bodyPr lIns="91398" tIns="45687" rIns="91398" bIns="45687" anchor="b"/>
          <a:lstStyle/>
          <a:p>
            <a:pPr algn="r">
              <a:buSzPct val="25000"/>
            </a:pPr>
            <a:fld id="{2207EE81-6F3B-4CF8-98A5-FBE5AD9BE058}" type="slidenum">
              <a:rPr lang="en-US" sz="1100">
                <a:solidFill>
                  <a:srgbClr val="000000"/>
                </a:solidFill>
                <a:cs typeface="Arial" charset="0"/>
                <a:sym typeface="Arial" charset="0"/>
              </a:rPr>
              <a:pPr algn="r">
                <a:buSzPct val="25000"/>
              </a:pPr>
              <a:t>5</a:t>
            </a:fld>
            <a:endParaRPr lang="en-US" sz="1100">
              <a:solidFill>
                <a:srgbClr val="000000"/>
              </a:solidFill>
              <a:cs typeface="Arial" charset="0"/>
              <a:sym typeface="Arial" charset="0"/>
            </a:endParaRPr>
          </a:p>
        </p:txBody>
      </p:sp>
      <p:sp>
        <p:nvSpPr>
          <p:cNvPr id="37892" name="Shape 458"/>
          <p:cNvSpPr>
            <a:spLocks noGrp="1" noRot="1" noChangeAspect="1"/>
          </p:cNvSpPr>
          <p:nvPr>
            <p:ph type="sldImg" idx="2"/>
          </p:nvPr>
        </p:nvSpPr>
        <p:spPr bwMode="auto">
          <a:xfrm>
            <a:off x="1382713" y="760413"/>
            <a:ext cx="5010150" cy="3757612"/>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25400" cap="flat">
            <a:solidFill>
              <a:srgbClr val="808080"/>
            </a:solidFill>
            <a:miter lim="800000"/>
            <a:headEnd type="none" w="med" len="med"/>
            <a:tailEnd type="none" w="med" len="med"/>
          </a:ln>
        </p:spPr>
      </p:sp>
      <p:sp>
        <p:nvSpPr>
          <p:cNvPr id="37893" name="Shape 459"/>
          <p:cNvSpPr>
            <a:spLocks noGrp="1"/>
          </p:cNvSpPr>
          <p:nvPr>
            <p:ph type="body" idx="1"/>
          </p:nvPr>
        </p:nvSpPr>
        <p:spPr bwMode="auto">
          <a:xfrm>
            <a:off x="777875" y="4757739"/>
            <a:ext cx="6216650" cy="4510087"/>
          </a:xfrm>
          <a:noFill/>
        </p:spPr>
        <p:txBody>
          <a:bodyPr wrap="square" lIns="0" tIns="0" rIns="0" bIns="0" numCol="1" anchor="t" anchorCtr="0" compatLnSpc="1">
            <a:prstTxWarp prst="textNoShape">
              <a:avLst/>
            </a:prstTxWarp>
          </a:bodyPr>
          <a:lstStyle/>
          <a:p>
            <a:pPr eaLnBrk="1" hangingPunct="1">
              <a:spcBef>
                <a:spcPct val="0"/>
              </a:spcBef>
            </a:pPr>
            <a:r>
              <a:rPr lang="en-US" sz="1100" smtClean="0">
                <a:solidFill>
                  <a:srgbClr val="000000"/>
                </a:solidFill>
                <a:sym typeface="Calibri" pitchFamily="34" charset="0"/>
              </a:rPr>
              <a:t>Patterns of protection v. patterns of engagement – rework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happens with the PMP is not triggered by sensation to turn on? </a:t>
            </a:r>
          </a:p>
          <a:p>
            <a:endParaRPr lang="en-US" dirty="0"/>
          </a:p>
        </p:txBody>
      </p:sp>
      <p:sp>
        <p:nvSpPr>
          <p:cNvPr id="4" name="Slide Number Placeholder 3"/>
          <p:cNvSpPr>
            <a:spLocks noGrp="1"/>
          </p:cNvSpPr>
          <p:nvPr>
            <p:ph type="sldNum" sz="quarter" idx="10"/>
          </p:nvPr>
        </p:nvSpPr>
        <p:spPr/>
        <p:txBody>
          <a:bodyPr/>
          <a:lstStyle/>
          <a:p>
            <a:pPr>
              <a:defRPr/>
            </a:pPr>
            <a:fld id="{B5D278F5-F109-4034-A434-829EE7635494}" type="slidenum">
              <a:rPr lang="en-US" smtClean="0"/>
              <a:pPr>
                <a:defRPr/>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latin typeface="Arial" charset="0"/>
                <a:ea typeface="ＭＳ Ｐゴシック"/>
                <a:cs typeface="ＭＳ Ｐゴシック"/>
              </a:rPr>
              <a:t>Video: Jack Moro TX sequence </a:t>
            </a:r>
          </a:p>
          <a:p>
            <a:pPr eaLnBrk="1" hangingPunct="1">
              <a:spcBef>
                <a:spcPct val="0"/>
              </a:spcBef>
            </a:pPr>
            <a:r>
              <a:rPr lang="en-US" altLang="en-US" smtClean="0">
                <a:latin typeface="Arial" charset="0"/>
                <a:ea typeface="ＭＳ Ｐゴシック"/>
                <a:cs typeface="ＭＳ Ｐゴシック"/>
              </a:rPr>
              <a:t>Activities: Play ball drop, open and close over gym ball, ball boings </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5988" fontAlgn="base">
              <a:spcBef>
                <a:spcPct val="0"/>
              </a:spcBef>
              <a:spcAft>
                <a:spcPct val="0"/>
              </a:spcAft>
            </a:pPr>
            <a:fld id="{A486D532-0EB5-46B7-B977-F7022D80FB6F}" type="slidenum">
              <a:rPr lang="en-US" altLang="en-US" smtClean="0">
                <a:latin typeface="Arial" charset="0"/>
                <a:ea typeface="ＭＳ Ｐゴシック"/>
                <a:cs typeface="ＭＳ Ｐゴシック"/>
              </a:rPr>
              <a:pPr defTabSz="915988" fontAlgn="base">
                <a:spcBef>
                  <a:spcPct val="0"/>
                </a:spcBef>
                <a:spcAft>
                  <a:spcPct val="0"/>
                </a:spcAft>
              </a:pPr>
              <a:t>17</a:t>
            </a:fld>
            <a:endParaRPr lang="en-US" altLang="en-US" smtClean="0">
              <a:latin typeface="Arial"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droopy hound dog and </a:t>
            </a:r>
            <a:r>
              <a:rPr lang="en-US" baseline="0" dirty="0" err="1" smtClean="0"/>
              <a:t>doberman</a:t>
            </a:r>
            <a:r>
              <a:rPr lang="en-US" baseline="0" dirty="0" smtClean="0"/>
              <a:t> pincher </a:t>
            </a:r>
            <a:endParaRPr lang="en-US" dirty="0"/>
          </a:p>
        </p:txBody>
      </p:sp>
      <p:sp>
        <p:nvSpPr>
          <p:cNvPr id="4" name="Slide Number Placeholder 3"/>
          <p:cNvSpPr>
            <a:spLocks noGrp="1"/>
          </p:cNvSpPr>
          <p:nvPr>
            <p:ph type="sldNum" sz="quarter" idx="10"/>
          </p:nvPr>
        </p:nvSpPr>
        <p:spPr/>
        <p:txBody>
          <a:bodyPr/>
          <a:lstStyle/>
          <a:p>
            <a:pPr>
              <a:defRPr/>
            </a:pPr>
            <a:fld id="{B5D278F5-F109-4034-A434-829EE7635494}" type="slidenum">
              <a:rPr lang="en-US" smtClean="0"/>
              <a:pPr>
                <a:defRPr/>
              </a:pPr>
              <a:t>19</a:t>
            </a:fld>
            <a:endParaRPr lang="en-US"/>
          </a:p>
        </p:txBody>
      </p:sp>
    </p:spTree>
    <p:extLst>
      <p:ext uri="{BB962C8B-B14F-4D97-AF65-F5344CB8AC3E}">
        <p14:creationId xmlns:p14="http://schemas.microsoft.com/office/powerpoint/2010/main" val="339475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2286" y="0"/>
            <a:ext cx="9141714"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sym typeface="Calibri"/>
              </a:endParaRPr>
            </a:p>
          </p:txBody>
        </p:sp>
        <p:grpSp>
          <p:nvGrpSpPr>
            <p:cNvPr id="6"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grpSp>
      </p:grpSp>
      <p:sp>
        <p:nvSpPr>
          <p:cNvPr id="3" name="Subtitle 2"/>
          <p:cNvSpPr>
            <a:spLocks noGrp="1"/>
          </p:cNvSpPr>
          <p:nvPr>
            <p:ph type="subTitle" idx="1"/>
          </p:nvPr>
        </p:nvSpPr>
        <p:spPr>
          <a:xfrm>
            <a:off x="1143000" y="4056115"/>
            <a:ext cx="6858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143000" y="912610"/>
            <a:ext cx="6858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solidFill>
                  <a:srgbClr val="0BD0D9"/>
                </a:solidFill>
              </a:rPr>
              <a:pPr/>
              <a:t>5/9/2016</a:t>
            </a:fld>
            <a:endParaRPr lang="en-US" dirty="0">
              <a:solidFill>
                <a:srgbClr val="0BD0D9"/>
              </a:solidFill>
            </a:endParaRPr>
          </a:p>
        </p:txBody>
      </p:sp>
      <p:sp>
        <p:nvSpPr>
          <p:cNvPr id="12"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13"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30458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solidFill>
                  <a:srgbClr val="0BD0D9"/>
                </a:solidFill>
              </a:rPr>
              <a:pPr/>
              <a:t>5/9/2016</a:t>
            </a:fld>
            <a:endParaRPr lang="en-US" dirty="0">
              <a:solidFill>
                <a:srgbClr val="0BD0D9"/>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148047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solidFill>
                  <a:srgbClr val="0BD0D9"/>
                </a:solidFill>
              </a:rPr>
              <a:pPr/>
              <a:t>5/9/2016</a:t>
            </a:fld>
            <a:endParaRPr lang="en-US" dirty="0">
              <a:solidFill>
                <a:srgbClr val="0BD0D9"/>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320744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7"/>
          <p:cNvSpPr>
            <a:spLocks noGrp="1"/>
          </p:cNvSpPr>
          <p:nvPr>
            <p:ph type="sldNum" sz="quarter" idx="10"/>
          </p:nvPr>
        </p:nvSpPr>
        <p:spPr>
          <a:xfrm>
            <a:off x="8382000" y="6408738"/>
            <a:ext cx="631825" cy="365125"/>
          </a:xfrm>
        </p:spPr>
        <p:txBody>
          <a:bodyPr/>
          <a:lstStyle>
            <a:lvl1pPr>
              <a:defRPr/>
            </a:lvl1pPr>
          </a:lstStyle>
          <a:p>
            <a:pPr>
              <a:defRPr/>
            </a:pPr>
            <a:fld id="{738644C5-BB19-43F2-8432-B0837A9E04E7}" type="slidenum">
              <a:rPr lang="en-US">
                <a:solidFill>
                  <a:srgbClr val="C32D2E"/>
                </a:solidFill>
              </a:rPr>
              <a:pPr>
                <a:defRPr/>
              </a:pPr>
              <a:t>‹#›</a:t>
            </a:fld>
            <a:endParaRPr lang="en-US" dirty="0">
              <a:solidFill>
                <a:srgbClr val="C32D2E"/>
              </a:solidFill>
            </a:endParaRPr>
          </a:p>
        </p:txBody>
      </p:sp>
    </p:spTree>
    <p:extLst>
      <p:ext uri="{BB962C8B-B14F-4D97-AF65-F5344CB8AC3E}">
        <p14:creationId xmlns:p14="http://schemas.microsoft.com/office/powerpoint/2010/main" val="148534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solidFill>
                  <a:srgbClr val="0BD0D9"/>
                </a:solidFill>
              </a:rPr>
              <a:pPr/>
              <a:t>5/9/2016</a:t>
            </a:fld>
            <a:endParaRPr lang="en-US" dirty="0">
              <a:solidFill>
                <a:srgbClr val="0BD0D9"/>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370131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7" y="4589464"/>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623887" y="1709738"/>
            <a:ext cx="7886700" cy="2862262"/>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solidFill>
                  <a:srgbClr val="0BD0D9"/>
                </a:solidFill>
              </a:rPr>
              <a:pPr/>
              <a:t>5/9/2016</a:t>
            </a:fld>
            <a:endParaRPr lang="en-US" dirty="0">
              <a:solidFill>
                <a:srgbClr val="0BD0D9"/>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8968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9150" y="1825625"/>
            <a:ext cx="38862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solidFill>
                  <a:srgbClr val="0BD0D9"/>
                </a:solidFill>
              </a:rPr>
              <a:pPr/>
              <a:t>5/9/2016</a:t>
            </a:fld>
            <a:endParaRPr lang="en-US" dirty="0">
              <a:solidFill>
                <a:srgbClr val="0BD0D9"/>
              </a:solidFill>
            </a:endParaRPr>
          </a:p>
        </p:txBody>
      </p:sp>
      <p:sp>
        <p:nvSpPr>
          <p:cNvPr id="9"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10"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107611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2248" y="2193926"/>
            <a:ext cx="386834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2248" y="1489075"/>
            <a:ext cx="386834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7" y="2193926"/>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623887"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623887" y="274638"/>
            <a:ext cx="78867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solidFill>
                  <a:srgbClr val="0BD0D9"/>
                </a:solidFill>
              </a:rPr>
              <a:pPr/>
              <a:t>5/9/2016</a:t>
            </a:fld>
            <a:endParaRPr lang="en-US" dirty="0">
              <a:solidFill>
                <a:srgbClr val="0BD0D9"/>
              </a:solidFill>
            </a:endParaRPr>
          </a:p>
        </p:txBody>
      </p:sp>
      <p:sp>
        <p:nvSpPr>
          <p:cNvPr id="11" name="Footer Placeholder 4"/>
          <p:cNvSpPr>
            <a:spLocks noGrp="1"/>
          </p:cNvSpPr>
          <p:nvPr>
            <p:ph type="ftr" sz="quarter" idx="11"/>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12" name="Slide Number Placeholder 5"/>
          <p:cNvSpPr>
            <a:spLocks noGrp="1"/>
          </p:cNvSpPr>
          <p:nvPr>
            <p:ph type="sldNum" sz="quarter" idx="12"/>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27205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solidFill>
                  <a:srgbClr val="0BD0D9"/>
                </a:solidFill>
              </a:rPr>
              <a:pPr/>
              <a:t>5/9/2016</a:t>
            </a:fld>
            <a:endParaRPr lang="en-US" dirty="0">
              <a:solidFill>
                <a:srgbClr val="0BD0D9"/>
              </a:solidFill>
            </a:endParaRPr>
          </a:p>
        </p:txBody>
      </p:sp>
      <p:sp>
        <p:nvSpPr>
          <p:cNvPr id="7"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8"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410723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solidFill>
                  <a:srgbClr val="0BD0D9"/>
                </a:solidFill>
              </a:rPr>
              <a:pPr/>
              <a:t>5/9/2016</a:t>
            </a:fld>
            <a:endParaRPr lang="en-US" dirty="0">
              <a:solidFill>
                <a:srgbClr val="0BD0D9"/>
              </a:solidFill>
            </a:endParaRPr>
          </a:p>
        </p:txBody>
      </p:sp>
      <p:sp>
        <p:nvSpPr>
          <p:cNvPr id="6"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7"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171513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101850"/>
            <a:ext cx="2949178"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solidFill>
                  <a:srgbClr val="0BD0D9"/>
                </a:solidFill>
              </a:rPr>
              <a:pPr/>
              <a:t>5/9/2016</a:t>
            </a:fld>
            <a:endParaRPr lang="en-US" dirty="0">
              <a:solidFill>
                <a:srgbClr val="0BD0D9"/>
              </a:solidFill>
            </a:endParaRPr>
          </a:p>
        </p:txBody>
      </p:sp>
      <p:sp>
        <p:nvSpPr>
          <p:cNvPr id="9"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10"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409593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101850"/>
            <a:ext cx="2949178"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solidFill>
                  <a:srgbClr val="0BD0D9"/>
                </a:solidFill>
              </a:rPr>
              <a:pPr/>
              <a:t>5/9/2016</a:t>
            </a:fld>
            <a:endParaRPr lang="en-US" dirty="0">
              <a:solidFill>
                <a:srgbClr val="0BD0D9"/>
              </a:solidFill>
            </a:endParaRPr>
          </a:p>
        </p:txBody>
      </p:sp>
      <p:sp>
        <p:nvSpPr>
          <p:cNvPr id="9"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10"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314426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grpSp>
        <p:nvGrpSpPr>
          <p:cNvPr id="2" name="Group 8"/>
          <p:cNvGrpSpPr/>
          <p:nvPr/>
        </p:nvGrpSpPr>
        <p:grpSpPr>
          <a:xfrm>
            <a:off x="0" y="-6"/>
            <a:ext cx="9141714"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Calibri"/>
              </a:endParaRPr>
            </a:p>
          </p:txBody>
        </p:sp>
        <p:grpSp>
          <p:nvGrpSpPr>
            <p:cNvPr id="3" name="Group 38"/>
            <p:cNvGrpSpPr/>
            <p:nvPr/>
          </p:nvGrpSpPr>
          <p:grpSpPr>
            <a:xfrm>
              <a:off x="-2727" y="-5"/>
              <a:ext cx="716424" cy="6858000"/>
              <a:chOff x="-2727" y="-5"/>
              <a:chExt cx="716424" cy="6858000"/>
            </a:xfrm>
          </p:grpSpPr>
          <p:grpSp>
            <p:nvGrpSpPr>
              <p:cNvPr id="4"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grpSp>
          <p:grpSp>
            <p:nvGrpSpPr>
              <p:cNvPr id="5"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sym typeface="Calibri"/>
                </a:endParaRPr>
              </a:p>
            </p:txBody>
          </p:sp>
        </p:grpSp>
      </p:grpSp>
      <p:sp>
        <p:nvSpPr>
          <p:cNvPr id="3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solidFill>
                  <a:srgbClr val="0BD0D9"/>
                </a:solidFill>
                <a:sym typeface="Calibri"/>
              </a:rPr>
              <a:pPr/>
              <a:t>5/9/2016</a:t>
            </a:fld>
            <a:endParaRPr lang="en-US" dirty="0">
              <a:solidFill>
                <a:srgbClr val="0BD0D9"/>
              </a:solidFill>
              <a:sym typeface="Calibri"/>
            </a:endParaRPr>
          </a:p>
        </p:txBody>
      </p:sp>
      <p:sp>
        <p:nvSpPr>
          <p:cNvPr id="3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sym typeface="Calibri"/>
            </a:endParaRPr>
          </a:p>
        </p:txBody>
      </p:sp>
      <p:sp>
        <p:nvSpPr>
          <p:cNvPr id="3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sym typeface="Calibri"/>
              </a:rPr>
              <a:pPr/>
              <a:t>‹#›</a:t>
            </a:fld>
            <a:endParaRPr lang="en-US" dirty="0">
              <a:solidFill>
                <a:srgbClr val="0BD0D9"/>
              </a:solidFill>
              <a:sym typeface="Calibri"/>
            </a:endParaRPr>
          </a:p>
        </p:txBody>
      </p:sp>
      <p:sp>
        <p:nvSpPr>
          <p:cNvPr id="3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8"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30468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095210"/>
            <a:ext cx="9144000" cy="2598539"/>
          </a:xfrm>
          <a:prstGeom prst="rect">
            <a:avLst/>
          </a:prstGeom>
        </p:spPr>
      </p:pic>
      <p:sp>
        <p:nvSpPr>
          <p:cNvPr id="3" name="Subtitle 2"/>
          <p:cNvSpPr>
            <a:spLocks noGrp="1"/>
          </p:cNvSpPr>
          <p:nvPr>
            <p:ph type="subTitle" idx="1"/>
          </p:nvPr>
        </p:nvSpPr>
        <p:spPr/>
        <p:txBody>
          <a:bodyPr/>
          <a:lstStyle/>
          <a:p>
            <a:endParaRPr lang="en-US" dirty="0" smtClean="0"/>
          </a:p>
          <a:p>
            <a:r>
              <a:rPr lang="en-US" dirty="0" smtClean="0"/>
              <a:t>Sheila M. Frick, MS, OTR/L </a:t>
            </a:r>
          </a:p>
          <a:p>
            <a:endParaRPr lang="en-US" dirty="0"/>
          </a:p>
          <a:p>
            <a:endParaRPr lang="en-US" dirty="0"/>
          </a:p>
        </p:txBody>
      </p:sp>
      <p:sp>
        <p:nvSpPr>
          <p:cNvPr id="2" name="Title 1"/>
          <p:cNvSpPr>
            <a:spLocks noGrp="1"/>
          </p:cNvSpPr>
          <p:nvPr>
            <p:ph type="ctrTitle"/>
          </p:nvPr>
        </p:nvSpPr>
        <p:spPr/>
        <p:txBody>
          <a:bodyPr>
            <a:normAutofit fontScale="90000"/>
          </a:bodyPr>
          <a:lstStyle/>
          <a:p>
            <a:r>
              <a:rPr lang="en-US" dirty="0" smtClean="0"/>
              <a:t>Sensorimotor Programs that Support Voice Work</a:t>
            </a:r>
            <a:endParaRPr lang="en-US" dirty="0"/>
          </a:p>
        </p:txBody>
      </p:sp>
      <p:pic>
        <p:nvPicPr>
          <p:cNvPr id="5" name="vitallinks.png"/>
          <p:cNvPicPr>
            <a:picLocks noChangeAspect="1"/>
          </p:cNvPicPr>
          <p:nvPr/>
        </p:nvPicPr>
        <p:blipFill>
          <a:blip r:embed="rId3" cstate="print">
            <a:extLst/>
          </a:blip>
          <a:stretch>
            <a:fillRect/>
          </a:stretch>
        </p:blipFill>
        <p:spPr>
          <a:xfrm>
            <a:off x="5379720" y="5715000"/>
            <a:ext cx="3509229" cy="777044"/>
          </a:xfrm>
          <a:prstGeom prst="rect">
            <a:avLst/>
          </a:prstGeom>
          <a:ln w="12700">
            <a:miter lim="400000"/>
          </a:ln>
        </p:spPr>
      </p:pic>
    </p:spTree>
    <p:extLst>
      <p:ext uri="{BB962C8B-B14F-4D97-AF65-F5344CB8AC3E}">
        <p14:creationId xmlns:p14="http://schemas.microsoft.com/office/powerpoint/2010/main" val="155378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p:txBody>
          <a:bodyPr/>
          <a:lstStyle/>
          <a:p>
            <a:r>
              <a:rPr lang="en-US" smtClean="0"/>
              <a:t>Landau </a:t>
            </a:r>
          </a:p>
        </p:txBody>
      </p:sp>
      <p:sp>
        <p:nvSpPr>
          <p:cNvPr id="53250" name="Rectangle 3"/>
          <p:cNvSpPr>
            <a:spLocks noGrp="1"/>
          </p:cNvSpPr>
          <p:nvPr>
            <p:ph type="body" idx="4294967295"/>
          </p:nvPr>
        </p:nvSpPr>
        <p:spPr/>
        <p:txBody>
          <a:bodyPr/>
          <a:lstStyle/>
          <a:p>
            <a:r>
              <a:rPr lang="en-US" dirty="0" smtClean="0"/>
              <a:t>Innate drive to master the upright posture </a:t>
            </a:r>
          </a:p>
          <a:p>
            <a:r>
              <a:rPr lang="en-US" dirty="0" smtClean="0"/>
              <a:t>Emerges to get our eyes and ears right with the world to both better process and produce sound</a:t>
            </a:r>
          </a:p>
          <a:p>
            <a:r>
              <a:rPr lang="en-US" altLang="en-US" dirty="0"/>
              <a:t>Key hallmark for vertical alignment in </a:t>
            </a:r>
            <a:r>
              <a:rPr lang="en-US" altLang="en-US" dirty="0" smtClean="0"/>
              <a:t>standing</a:t>
            </a:r>
            <a:endParaRPr lang="en-US" alt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Motor Treatment</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pPr>
              <a:defRPr/>
            </a:pPr>
            <a:fld id="{7D4B6086-077A-4C73-87BD-D7A86EB11413}" type="slidenum">
              <a:rPr lang="en-US" altLang="en-US" smtClean="0"/>
              <a:pPr>
                <a:defRPr/>
              </a:pPr>
              <a:t>11</a:t>
            </a:fld>
            <a:endParaRPr lang="en-US" alt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idx="4294967295"/>
          </p:nvPr>
        </p:nvSpPr>
        <p:spPr/>
        <p:txBody>
          <a:bodyPr/>
          <a:lstStyle/>
          <a:p>
            <a:r>
              <a:rPr lang="en-US" dirty="0" smtClean="0"/>
              <a:t>Primary Movement Pattern</a:t>
            </a:r>
          </a:p>
        </p:txBody>
      </p:sp>
      <p:sp>
        <p:nvSpPr>
          <p:cNvPr id="60418" name="Rectangle 3"/>
          <p:cNvSpPr>
            <a:spLocks noGrp="1"/>
          </p:cNvSpPr>
          <p:nvPr>
            <p:ph type="body" idx="4294967295"/>
          </p:nvPr>
        </p:nvSpPr>
        <p:spPr/>
        <p:txBody>
          <a:bodyPr>
            <a:normAutofit fontScale="92500" lnSpcReduction="10000"/>
          </a:bodyPr>
          <a:lstStyle/>
          <a:p>
            <a:r>
              <a:rPr lang="en-US" dirty="0" smtClean="0"/>
              <a:t>Integration Sequence: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Typical integration sequence, but what happens if sequence is disrupted? Or not initiated? </a:t>
            </a:r>
          </a:p>
          <a:p>
            <a:endParaRPr lang="en-US" dirty="0" smtClean="0"/>
          </a:p>
          <a:p>
            <a:endParaRPr lang="en-US" dirty="0" smtClean="0"/>
          </a:p>
          <a:p>
            <a:endParaRPr lang="en-US" dirty="0" smtClean="0"/>
          </a:p>
          <a:p>
            <a:endParaRPr lang="en-US" dirty="0" smtClean="0"/>
          </a:p>
          <a:p>
            <a:endParaRPr lang="en-US" dirty="0" smtClean="0"/>
          </a:p>
        </p:txBody>
      </p:sp>
      <p:graphicFrame>
        <p:nvGraphicFramePr>
          <p:cNvPr id="5" name="Diagram 4"/>
          <p:cNvGraphicFramePr/>
          <p:nvPr/>
        </p:nvGraphicFramePr>
        <p:xfrm>
          <a:off x="1295400" y="2057400"/>
          <a:ext cx="70104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p:txBody>
          <a:bodyPr lIns="91440" rIns="91440" bIns="45720" anchor="ctr"/>
          <a:lstStyle/>
          <a:p>
            <a:r>
              <a:rPr lang="en-US" altLang="en-US" smtClean="0"/>
              <a:t>Facilitation and Integration</a:t>
            </a:r>
          </a:p>
        </p:txBody>
      </p:sp>
      <p:sp>
        <p:nvSpPr>
          <p:cNvPr id="61442" name="Rectangle 3"/>
          <p:cNvSpPr>
            <a:spLocks noGrp="1" noChangeArrowheads="1"/>
          </p:cNvSpPr>
          <p:nvPr>
            <p:ph idx="4294967295"/>
          </p:nvPr>
        </p:nvSpPr>
        <p:spPr>
          <a:xfrm>
            <a:off x="457200" y="2230438"/>
            <a:ext cx="8229600" cy="3768725"/>
          </a:xfrm>
        </p:spPr>
        <p:txBody>
          <a:bodyPr/>
          <a:lstStyle/>
          <a:p>
            <a:pPr>
              <a:buFont typeface="Wingdings" pitchFamily="2" charset="2"/>
              <a:buChar char="n"/>
            </a:pPr>
            <a:r>
              <a:rPr lang="en-US" altLang="en-US" sz="2300" dirty="0" smtClean="0"/>
              <a:t>Consider the sensory input necessary to trigger</a:t>
            </a:r>
          </a:p>
          <a:p>
            <a:pPr>
              <a:buFont typeface="Wingdings" pitchFamily="2" charset="2"/>
              <a:buChar char="n"/>
            </a:pPr>
            <a:r>
              <a:rPr lang="en-US" altLang="en-US" sz="2300" dirty="0" smtClean="0"/>
              <a:t>Was the pattern completely developed</a:t>
            </a:r>
          </a:p>
          <a:p>
            <a:pPr>
              <a:buFont typeface="Wingdings" pitchFamily="2" charset="2"/>
              <a:buChar char="n"/>
            </a:pPr>
            <a:r>
              <a:rPr lang="en-US" altLang="en-US" sz="2300" dirty="0" smtClean="0"/>
              <a:t>Precise </a:t>
            </a:r>
            <a:r>
              <a:rPr lang="en-US" altLang="en-US" sz="2300" dirty="0" err="1" smtClean="0"/>
              <a:t>proprioceptive</a:t>
            </a:r>
            <a:r>
              <a:rPr lang="en-US" altLang="en-US" sz="2300" dirty="0" smtClean="0"/>
              <a:t> input </a:t>
            </a:r>
          </a:p>
          <a:p>
            <a:pPr lvl="1">
              <a:buFont typeface="Wingdings" pitchFamily="2" charset="2"/>
              <a:buChar char="¨"/>
            </a:pPr>
            <a:r>
              <a:rPr lang="en-US" altLang="en-US" sz="2200" dirty="0" smtClean="0"/>
              <a:t>Release of holding patterns, gentle oscillations and rhythmical movement</a:t>
            </a:r>
          </a:p>
          <a:p>
            <a:pPr lvl="1">
              <a:buFont typeface="Wingdings" pitchFamily="2" charset="2"/>
              <a:buChar char="¨"/>
            </a:pPr>
            <a:r>
              <a:rPr lang="en-US" altLang="en-US" sz="2200" dirty="0" smtClean="0"/>
              <a:t>Activation of pattern with strong </a:t>
            </a:r>
            <a:r>
              <a:rPr lang="en-US" altLang="en-US" sz="2200" dirty="0" err="1" smtClean="0"/>
              <a:t>proprioceptive</a:t>
            </a:r>
            <a:r>
              <a:rPr lang="en-US" altLang="en-US" sz="2200" dirty="0" smtClean="0"/>
              <a:t> input (resistance to movement)</a:t>
            </a:r>
          </a:p>
          <a:p>
            <a:pPr>
              <a:buFont typeface="Wingdings" pitchFamily="2" charset="2"/>
              <a:buChar char="n"/>
            </a:pPr>
            <a:r>
              <a:rPr lang="en-US" altLang="en-US" sz="2300" dirty="0" smtClean="0"/>
              <a:t> Offer multiple opportunities to experience moving through pattern both in isolation and in function</a:t>
            </a: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3C8EE98-14DA-4828-8751-544D46B58B1E}" type="slidenum">
              <a:rPr lang="en-US" altLang="en-US" sz="1200">
                <a:solidFill>
                  <a:schemeClr val="tx1">
                    <a:tint val="75000"/>
                  </a:schemeClr>
                </a:solidFill>
                <a:latin typeface="+mn-lt"/>
              </a:rPr>
              <a:pPr algn="r" fontAlgn="auto">
                <a:spcBef>
                  <a:spcPts val="0"/>
                </a:spcBef>
                <a:spcAft>
                  <a:spcPts val="0"/>
                </a:spcAft>
                <a:defRPr/>
              </a:pPr>
              <a:t>13</a:t>
            </a:fld>
            <a:endParaRPr lang="en-US" altLang="en-US" sz="1200" dirty="0">
              <a:solidFill>
                <a:schemeClr val="tx1">
                  <a:tint val="75000"/>
                </a:schemeClr>
              </a:solidFill>
              <a:latin typeface="+mn-lt"/>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Input 	</a:t>
            </a:r>
            <a:endParaRPr lang="en-US" dirty="0"/>
          </a:p>
        </p:txBody>
      </p:sp>
      <p:sp>
        <p:nvSpPr>
          <p:cNvPr id="3" name="Content Placeholder 2"/>
          <p:cNvSpPr>
            <a:spLocks noGrp="1"/>
          </p:cNvSpPr>
          <p:nvPr>
            <p:ph idx="1"/>
          </p:nvPr>
        </p:nvSpPr>
        <p:spPr/>
        <p:txBody>
          <a:bodyPr>
            <a:normAutofit lnSpcReduction="10000"/>
          </a:bodyPr>
          <a:lstStyle/>
          <a:p>
            <a:r>
              <a:rPr lang="en-US" dirty="0" smtClean="0"/>
              <a:t>Vestibular</a:t>
            </a:r>
          </a:p>
          <a:p>
            <a:pPr lvl="1"/>
            <a:r>
              <a:rPr lang="en-US" dirty="0" smtClean="0"/>
              <a:t>Movement of head in all planes </a:t>
            </a:r>
          </a:p>
          <a:p>
            <a:pPr lvl="1"/>
            <a:r>
              <a:rPr lang="en-US" dirty="0" smtClean="0"/>
              <a:t>Linear and angular acceleration </a:t>
            </a:r>
          </a:p>
          <a:p>
            <a:r>
              <a:rPr lang="en-US" dirty="0" err="1" smtClean="0"/>
              <a:t>Proprioceptive</a:t>
            </a:r>
            <a:r>
              <a:rPr lang="en-US" dirty="0" smtClean="0"/>
              <a:t>/Tactile </a:t>
            </a:r>
          </a:p>
          <a:p>
            <a:pPr lvl="1"/>
            <a:r>
              <a:rPr lang="en-US" dirty="0" smtClean="0"/>
              <a:t>Joint and muscle input, pressure touch, resistance to movement</a:t>
            </a:r>
          </a:p>
          <a:p>
            <a:r>
              <a:rPr lang="en-US" dirty="0" smtClean="0"/>
              <a:t>Auditory </a:t>
            </a:r>
          </a:p>
          <a:p>
            <a:pPr lvl="1"/>
            <a:r>
              <a:rPr lang="en-US" dirty="0" smtClean="0"/>
              <a:t>Rhythmical, music, vocalizations</a:t>
            </a:r>
          </a:p>
          <a:p>
            <a:r>
              <a:rPr lang="en-US" dirty="0" smtClean="0"/>
              <a:t>Visual </a:t>
            </a:r>
          </a:p>
          <a:p>
            <a:pPr lvl="1"/>
            <a:r>
              <a:rPr lang="en-US" dirty="0" smtClean="0"/>
              <a:t>Targets; animate and inanimate </a:t>
            </a:r>
            <a:endParaRPr lang="en-US" dirty="0"/>
          </a:p>
        </p:txBody>
      </p:sp>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pPr>
              <a:defRPr/>
            </a:pPr>
            <a:fld id="{0671D233-1723-4B98-AA16-E552A8F026E7}" type="slidenum">
              <a:rPr lang="en-US" altLang="en-US" smtClean="0"/>
              <a:pPr>
                <a:defRPr/>
              </a:pPr>
              <a:t>14</a:t>
            </a:fld>
            <a:endParaRPr lang="en-US" alt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Input </a:t>
            </a:r>
            <a:endParaRPr lang="en-US" dirty="0"/>
          </a:p>
        </p:txBody>
      </p:sp>
      <p:sp>
        <p:nvSpPr>
          <p:cNvPr id="3" name="Content Placeholder 2"/>
          <p:cNvSpPr>
            <a:spLocks noGrp="1"/>
          </p:cNvSpPr>
          <p:nvPr>
            <p:ph idx="1"/>
          </p:nvPr>
        </p:nvSpPr>
        <p:spPr/>
        <p:txBody>
          <a:bodyPr/>
          <a:lstStyle/>
          <a:p>
            <a:r>
              <a:rPr lang="en-US" dirty="0" smtClean="0"/>
              <a:t>Controlled sensory input and what factors: </a:t>
            </a:r>
          </a:p>
          <a:p>
            <a:pPr lvl="1"/>
            <a:r>
              <a:rPr lang="en-US" dirty="0" smtClean="0"/>
              <a:t>Frequency </a:t>
            </a:r>
          </a:p>
          <a:p>
            <a:pPr lvl="1"/>
            <a:r>
              <a:rPr lang="en-US" dirty="0" smtClean="0"/>
              <a:t>Intensity </a:t>
            </a:r>
          </a:p>
          <a:p>
            <a:pPr lvl="1"/>
            <a:r>
              <a:rPr lang="en-US" dirty="0" smtClean="0"/>
              <a:t>Duration</a:t>
            </a:r>
          </a:p>
          <a:p>
            <a:pPr lvl="1"/>
            <a:r>
              <a:rPr lang="en-US" dirty="0" smtClean="0"/>
              <a:t>Rhythm </a:t>
            </a:r>
            <a:endParaRPr lang="en-US" dirty="0"/>
          </a:p>
        </p:txBody>
      </p:sp>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pPr>
              <a:defRPr/>
            </a:pPr>
            <a:fld id="{0671D233-1723-4B98-AA16-E552A8F026E7}" type="slidenum">
              <a:rPr lang="en-US" altLang="en-US" smtClean="0"/>
              <a:pPr>
                <a:defRPr/>
              </a:pPr>
              <a:t>15</a:t>
            </a:fld>
            <a:endParaRPr lang="en-US" altLang="en-US"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Precise Proprioception </a:t>
            </a:r>
            <a:endParaRPr lang="en-US" dirty="0"/>
          </a:p>
        </p:txBody>
      </p:sp>
      <p:sp>
        <p:nvSpPr>
          <p:cNvPr id="3" name="Content Placeholder 2"/>
          <p:cNvSpPr>
            <a:spLocks noGrp="1"/>
          </p:cNvSpPr>
          <p:nvPr>
            <p:ph idx="1"/>
          </p:nvPr>
        </p:nvSpPr>
        <p:spPr/>
        <p:txBody>
          <a:bodyPr/>
          <a:lstStyle/>
          <a:p>
            <a:r>
              <a:rPr lang="en-US" dirty="0" smtClean="0"/>
              <a:t>Proprioception In and Out of Patterns: </a:t>
            </a:r>
          </a:p>
          <a:p>
            <a:pPr lvl="1"/>
            <a:r>
              <a:rPr lang="en-US" dirty="0" smtClean="0"/>
              <a:t>Moro </a:t>
            </a:r>
          </a:p>
          <a:p>
            <a:pPr lvl="2"/>
            <a:r>
              <a:rPr lang="en-US" dirty="0" smtClean="0"/>
              <a:t>Extension and flexion around core</a:t>
            </a:r>
          </a:p>
          <a:p>
            <a:pPr lvl="1"/>
            <a:r>
              <a:rPr lang="en-US" dirty="0" smtClean="0"/>
              <a:t>Tonic Labyrinthine</a:t>
            </a:r>
          </a:p>
          <a:p>
            <a:pPr lvl="2"/>
            <a:r>
              <a:rPr lang="en-US" dirty="0" smtClean="0"/>
              <a:t>Spinal extension and flexion </a:t>
            </a:r>
          </a:p>
          <a:p>
            <a:pPr lvl="1"/>
            <a:r>
              <a:rPr lang="en-US" dirty="0" smtClean="0"/>
              <a:t>Landau </a:t>
            </a:r>
          </a:p>
          <a:p>
            <a:pPr lvl="2"/>
            <a:r>
              <a:rPr lang="en-US" dirty="0" smtClean="0"/>
              <a:t>Extension against gravity </a:t>
            </a:r>
          </a:p>
          <a:p>
            <a:pPr lvl="2"/>
            <a:r>
              <a:rPr lang="en-US" dirty="0" smtClean="0"/>
              <a:t>Compelled by visually directed goal (targets in space) </a:t>
            </a:r>
            <a:endParaRPr lang="en-US" dirty="0"/>
          </a:p>
        </p:txBody>
      </p:sp>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pPr>
              <a:defRPr/>
            </a:pPr>
            <a:fld id="{0671D233-1723-4B98-AA16-E552A8F026E7}" type="slidenum">
              <a:rPr lang="en-US" altLang="en-US" smtClean="0"/>
              <a:pPr>
                <a:defRPr/>
              </a:pPr>
              <a:t>16</a:t>
            </a:fld>
            <a:endParaRPr lang="en-US" altLang="en-US"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457200"/>
            <a:ext cx="8229600" cy="1143000"/>
          </a:xfrm>
        </p:spPr>
        <p:txBody>
          <a:bodyPr/>
          <a:lstStyle/>
          <a:p>
            <a:pPr eaLnBrk="1" hangingPunct="1"/>
            <a:r>
              <a:rPr lang="en-US" altLang="en-US" smtClean="0">
                <a:ea typeface="ＭＳ Ｐゴシック"/>
                <a:cs typeface="ＭＳ Ｐゴシック"/>
              </a:rPr>
              <a:t>Moro Integration </a:t>
            </a:r>
          </a:p>
        </p:txBody>
      </p:sp>
      <p:sp>
        <p:nvSpPr>
          <p:cNvPr id="22531" name="Content Placeholder 2"/>
          <p:cNvSpPr>
            <a:spLocks noGrp="1"/>
          </p:cNvSpPr>
          <p:nvPr>
            <p:ph idx="1"/>
          </p:nvPr>
        </p:nvSpPr>
        <p:spPr>
          <a:xfrm>
            <a:off x="457200" y="1676400"/>
            <a:ext cx="8229600" cy="4267200"/>
          </a:xfrm>
        </p:spPr>
        <p:txBody>
          <a:bodyPr rtlCol="0">
            <a:normAutofit lnSpcReduction="10000"/>
          </a:bodyPr>
          <a:lstStyle/>
          <a:p>
            <a:pPr eaLnBrk="1" fontAlgn="auto" hangingPunct="1">
              <a:spcAft>
                <a:spcPts val="0"/>
              </a:spcAft>
              <a:buFont typeface="Arial" panose="020B0604020202020204" pitchFamily="34" charset="0"/>
              <a:buChar char="•"/>
              <a:defRPr/>
            </a:pPr>
            <a:r>
              <a:rPr lang="en-US" altLang="en-US" sz="2800" dirty="0" smtClean="0">
                <a:ea typeface="ＭＳ Ｐゴシック" pitchFamily="34" charset="-128"/>
              </a:rPr>
              <a:t>What does integration mean?</a:t>
            </a:r>
          </a:p>
          <a:p>
            <a:pPr lvl="1" eaLnBrk="1" fontAlgn="auto" hangingPunct="1">
              <a:spcAft>
                <a:spcPts val="0"/>
              </a:spcAft>
              <a:buFont typeface="Arial" panose="020B0604020202020204" pitchFamily="34" charset="0"/>
              <a:buChar char="–"/>
              <a:defRPr/>
            </a:pPr>
            <a:r>
              <a:rPr lang="en-US" altLang="en-US" dirty="0" smtClean="0">
                <a:ea typeface="ＭＳ Ｐゴシック" pitchFamily="34" charset="-128"/>
              </a:rPr>
              <a:t>Fullest expression of both the first and second phase and a matched &amp; graded response to stimuli (context dependent) that results in a return to baseline physiology </a:t>
            </a:r>
          </a:p>
          <a:p>
            <a:pPr eaLnBrk="1" fontAlgn="auto" hangingPunct="1">
              <a:spcAft>
                <a:spcPts val="0"/>
              </a:spcAft>
              <a:buFont typeface="Arial" panose="020B0604020202020204" pitchFamily="34" charset="0"/>
              <a:buChar char="•"/>
              <a:defRPr/>
            </a:pPr>
            <a:r>
              <a:rPr lang="en-US" altLang="en-US" sz="2800" dirty="0" smtClean="0">
                <a:ea typeface="ＭＳ Ｐゴシック" pitchFamily="34" charset="-128"/>
              </a:rPr>
              <a:t>Moro activities include:</a:t>
            </a:r>
          </a:p>
          <a:p>
            <a:pPr lvl="1" eaLnBrk="1" fontAlgn="auto" hangingPunct="1">
              <a:spcAft>
                <a:spcPts val="0"/>
              </a:spcAft>
              <a:buFont typeface="Arial" panose="020B0604020202020204" pitchFamily="34" charset="0"/>
              <a:buChar char="–"/>
              <a:defRPr/>
            </a:pPr>
            <a:r>
              <a:rPr lang="en-US" altLang="en-US" dirty="0" smtClean="0">
                <a:ea typeface="ＭＳ Ｐゴシック" pitchFamily="34" charset="-128"/>
              </a:rPr>
              <a:t>Strong vestibular input, especially in a backward plane </a:t>
            </a:r>
          </a:p>
          <a:p>
            <a:pPr lvl="1" eaLnBrk="1" fontAlgn="auto" hangingPunct="1">
              <a:spcAft>
                <a:spcPts val="0"/>
              </a:spcAft>
              <a:buFont typeface="Arial" panose="020B0604020202020204" pitchFamily="34" charset="0"/>
              <a:buChar char="–"/>
              <a:defRPr/>
            </a:pPr>
            <a:r>
              <a:rPr lang="en-US" altLang="en-US" dirty="0" smtClean="0">
                <a:ea typeface="ＭＳ Ｐゴシック" pitchFamily="34" charset="-128"/>
              </a:rPr>
              <a:t>Sudden, unpredictable shift in </a:t>
            </a:r>
            <a:r>
              <a:rPr lang="en-US" altLang="en-US" dirty="0" err="1" smtClean="0">
                <a:ea typeface="ＭＳ Ｐゴシック" pitchFamily="34" charset="-128"/>
              </a:rPr>
              <a:t>proprioception</a:t>
            </a:r>
            <a:r>
              <a:rPr lang="en-US" altLang="en-US" dirty="0" smtClean="0">
                <a:ea typeface="ＭＳ Ｐゴシック" pitchFamily="34" charset="-128"/>
              </a:rPr>
              <a:t> in response to the support surface</a:t>
            </a:r>
          </a:p>
          <a:p>
            <a:pPr lvl="1" eaLnBrk="1" fontAlgn="auto" hangingPunct="1">
              <a:spcAft>
                <a:spcPts val="0"/>
              </a:spcAft>
              <a:buFont typeface="Arial" panose="020B0604020202020204" pitchFamily="34" charset="0"/>
              <a:buChar char="–"/>
              <a:defRPr/>
            </a:pPr>
            <a:r>
              <a:rPr lang="en-US" altLang="en-US" dirty="0" smtClean="0">
                <a:ea typeface="ＭＳ Ｐゴシック" pitchFamily="34" charset="-128"/>
              </a:rPr>
              <a:t>Element of surprise </a:t>
            </a:r>
            <a:endParaRPr lang="en-US" altLang="en-US" dirty="0">
              <a:ea typeface="ＭＳ Ｐゴシック" pitchFamily="34" charset="-128"/>
            </a:endParaRPr>
          </a:p>
          <a:p>
            <a:pPr marL="457200" lvl="1" indent="0" eaLnBrk="1" fontAlgn="auto" hangingPunct="1">
              <a:spcAft>
                <a:spcPts val="0"/>
              </a:spcAft>
              <a:buNone/>
              <a:defRPr/>
            </a:pPr>
            <a:endParaRPr lang="en-US" altLang="en-US" dirty="0" smtClean="0">
              <a:ea typeface="ＭＳ Ｐゴシック" pitchFamily="34" charset="-128"/>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C66636F3-62C9-4731-95BA-E6E077BC2CB5}" type="slidenum">
              <a:rPr lang="en-US" altLang="en-US"/>
              <a:pPr>
                <a:defRPr/>
              </a:pPr>
              <a:t>17</a:t>
            </a:fld>
            <a:endParaRPr lang="en-US" altLang="en-US"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Moro Ball Drop Game</a:t>
            </a:r>
            <a:endParaRPr lang="en-US" dirty="0"/>
          </a:p>
        </p:txBody>
      </p:sp>
      <p:sp>
        <p:nvSpPr>
          <p:cNvPr id="3" name="Content Placeholder 2"/>
          <p:cNvSpPr>
            <a:spLocks noGrp="1"/>
          </p:cNvSpPr>
          <p:nvPr>
            <p:ph idx="1"/>
          </p:nvPr>
        </p:nvSpPr>
        <p:spPr/>
        <p:txBody>
          <a:bodyPr/>
          <a:lstStyle/>
          <a:p>
            <a:r>
              <a:rPr lang="en-US" dirty="0" smtClean="0"/>
              <a:t>Immature: </a:t>
            </a:r>
          </a:p>
          <a:p>
            <a:pPr lvl="1"/>
            <a:r>
              <a:rPr lang="en-US" dirty="0"/>
              <a:t>H</a:t>
            </a:r>
            <a:r>
              <a:rPr lang="en-US" dirty="0" smtClean="0"/>
              <a:t>old breath in response to sudden change </a:t>
            </a:r>
          </a:p>
          <a:p>
            <a:pPr lvl="1"/>
            <a:r>
              <a:rPr lang="en-US" dirty="0" smtClean="0"/>
              <a:t>Lack of activation of extremities or </a:t>
            </a:r>
          </a:p>
          <a:p>
            <a:pPr lvl="1"/>
            <a:r>
              <a:rPr lang="en-US" dirty="0"/>
              <a:t>T</a:t>
            </a:r>
            <a:r>
              <a:rPr lang="en-US" dirty="0" smtClean="0"/>
              <a:t>oo much tension in extremities </a:t>
            </a:r>
          </a:p>
          <a:p>
            <a:pPr lvl="1"/>
            <a:r>
              <a:rPr lang="en-US" dirty="0" smtClean="0"/>
              <a:t>Short, shallow, irregular breath</a:t>
            </a:r>
          </a:p>
          <a:p>
            <a:r>
              <a:rPr lang="en-US" dirty="0" smtClean="0"/>
              <a:t>Mature/Integrated </a:t>
            </a:r>
          </a:p>
          <a:p>
            <a:pPr lvl="1"/>
            <a:r>
              <a:rPr lang="en-US" dirty="0" smtClean="0"/>
              <a:t>Tone in extremities matches the activity demand </a:t>
            </a:r>
          </a:p>
          <a:p>
            <a:pPr lvl="1"/>
            <a:r>
              <a:rPr lang="en-US" dirty="0" smtClean="0"/>
              <a:t>Breath quickens and returns to resting state/belly</a:t>
            </a:r>
            <a:endParaRPr lang="en-US" dirty="0"/>
          </a:p>
        </p:txBody>
      </p:sp>
    </p:spTree>
    <p:extLst>
      <p:ext uri="{BB962C8B-B14F-4D97-AF65-F5344CB8AC3E}">
        <p14:creationId xmlns:p14="http://schemas.microsoft.com/office/powerpoint/2010/main" val="289756575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idx="4294967295"/>
          </p:nvPr>
        </p:nvSpPr>
        <p:spPr/>
        <p:txBody>
          <a:bodyPr/>
          <a:lstStyle/>
          <a:p>
            <a:r>
              <a:rPr lang="en-US" dirty="0" smtClean="0"/>
              <a:t>Melting (Tonic Labyrinthine)</a:t>
            </a:r>
          </a:p>
        </p:txBody>
      </p:sp>
      <p:sp>
        <p:nvSpPr>
          <p:cNvPr id="62466" name="Rectangle 3"/>
          <p:cNvSpPr>
            <a:spLocks noGrp="1"/>
          </p:cNvSpPr>
          <p:nvPr>
            <p:ph type="body" idx="4294967295"/>
          </p:nvPr>
        </p:nvSpPr>
        <p:spPr/>
        <p:txBody>
          <a:bodyPr/>
          <a:lstStyle/>
          <a:p>
            <a:r>
              <a:rPr lang="en-US" dirty="0" smtClean="0"/>
              <a:t>Mature</a:t>
            </a:r>
          </a:p>
          <a:p>
            <a:pPr lvl="1"/>
            <a:r>
              <a:rPr lang="en-US" dirty="0" smtClean="0"/>
              <a:t>Balanced postural tone against gravity (not too floppy, not too stiff) </a:t>
            </a:r>
          </a:p>
          <a:p>
            <a:pPr lvl="1"/>
            <a:r>
              <a:rPr lang="en-US" dirty="0" smtClean="0"/>
              <a:t>Background support for postural alignment </a:t>
            </a:r>
          </a:p>
          <a:p>
            <a:r>
              <a:rPr lang="en-US" dirty="0" smtClean="0"/>
              <a:t>Immature </a:t>
            </a:r>
          </a:p>
          <a:p>
            <a:pPr lvl="1"/>
            <a:r>
              <a:rPr lang="en-US" dirty="0" smtClean="0"/>
              <a:t>Poor balance </a:t>
            </a:r>
          </a:p>
          <a:p>
            <a:pPr lvl="1"/>
            <a:r>
              <a:rPr lang="en-US" dirty="0" smtClean="0"/>
              <a:t>Poor stability </a:t>
            </a:r>
          </a:p>
          <a:p>
            <a:pPr lvl="1"/>
            <a:r>
              <a:rPr lang="en-US" dirty="0" smtClean="0"/>
              <a:t>Anxiety around movement</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33400" y="304800"/>
            <a:ext cx="8229600" cy="1143000"/>
          </a:xfrm>
        </p:spPr>
        <p:txBody>
          <a:bodyPr>
            <a:normAutofit fontScale="90000"/>
          </a:bodyPr>
          <a:lstStyle/>
          <a:p>
            <a:pPr eaLnBrk="1" hangingPunct="1"/>
            <a:r>
              <a:rPr lang="en-US" dirty="0" smtClean="0"/>
              <a:t>Sensory Motor Aspects of Voice</a:t>
            </a:r>
          </a:p>
        </p:txBody>
      </p:sp>
      <p:sp>
        <p:nvSpPr>
          <p:cNvPr id="3" name="Content Placeholder 2"/>
          <p:cNvSpPr>
            <a:spLocks noGrp="1"/>
          </p:cNvSpPr>
          <p:nvPr>
            <p:ph idx="1"/>
          </p:nvPr>
        </p:nvSpPr>
        <p:spPr/>
        <p:txBody>
          <a:bodyPr rtlCol="0">
            <a:normAutofit fontScale="92500" lnSpcReduction="20000"/>
          </a:bodyPr>
          <a:lstStyle/>
          <a:p>
            <a:pPr>
              <a:buFont typeface="Arial" panose="020B0604020202020204" pitchFamily="34" charset="0"/>
              <a:buChar char="•"/>
              <a:defRPr/>
            </a:pPr>
            <a:r>
              <a:rPr lang="en-US" dirty="0" smtClean="0"/>
              <a:t>How one responds to gravity and sudden changes within the environment predict how well you are able to activate posture and breath </a:t>
            </a:r>
          </a:p>
          <a:p>
            <a:pPr>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Active voice </a:t>
            </a:r>
            <a:r>
              <a:rPr lang="en-US" dirty="0"/>
              <a:t>w</a:t>
            </a:r>
            <a:r>
              <a:rPr lang="en-US" dirty="0" smtClean="0"/>
              <a:t>ork is dependent upon activation of the inner core </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Integration of  hardwired primary movement patterns provide necessary ingredients  for development of postural alignment and breath necessary for activation of inner core</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PowerUp</a:t>
            </a:r>
            <a:r>
              <a:rPr lang="en-US" dirty="0" smtClean="0"/>
              <a:t> Ball Sequence </a:t>
            </a:r>
            <a:endParaRPr lang="en-US" dirty="0"/>
          </a:p>
        </p:txBody>
      </p:sp>
      <p:sp>
        <p:nvSpPr>
          <p:cNvPr id="3" name="Content Placeholder 2"/>
          <p:cNvSpPr>
            <a:spLocks noGrp="1"/>
          </p:cNvSpPr>
          <p:nvPr>
            <p:ph idx="1"/>
          </p:nvPr>
        </p:nvSpPr>
        <p:spPr/>
        <p:txBody>
          <a:bodyPr/>
          <a:lstStyle/>
          <a:p>
            <a:r>
              <a:rPr lang="en-US" dirty="0" smtClean="0"/>
              <a:t>Finding your center in relationship to others (Moro + Tonic Labyrinthine + Landau)</a:t>
            </a:r>
          </a:p>
          <a:p>
            <a:r>
              <a:rPr lang="en-US" dirty="0" smtClean="0"/>
              <a:t>Belly breath into ball </a:t>
            </a:r>
          </a:p>
          <a:p>
            <a:r>
              <a:rPr lang="en-US" dirty="0" smtClean="0"/>
              <a:t>Roll out into space  </a:t>
            </a:r>
          </a:p>
          <a:p>
            <a:r>
              <a:rPr lang="en-US" dirty="0" smtClean="0"/>
              <a:t>Ball balance </a:t>
            </a:r>
            <a:endParaRPr lang="en-US" dirty="0"/>
          </a:p>
        </p:txBody>
      </p:sp>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pPr>
              <a:defRPr/>
            </a:pPr>
            <a:fld id="{0671D233-1723-4B98-AA16-E552A8F026E7}" type="slidenum">
              <a:rPr lang="en-US" altLang="en-US" smtClean="0"/>
              <a:pPr>
                <a:defRPr/>
              </a:pPr>
              <a:t>20</a:t>
            </a:fld>
            <a:endParaRPr lang="en-US" altLang="en-US" dirty="0"/>
          </a:p>
        </p:txBody>
      </p:sp>
    </p:spTree>
    <p:extLst>
      <p:ext uri="{BB962C8B-B14F-4D97-AF65-F5344CB8AC3E}">
        <p14:creationId xmlns:p14="http://schemas.microsoft.com/office/powerpoint/2010/main" val="363442942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Forbrain</a:t>
            </a:r>
            <a:r>
              <a:rPr lang="en-US" dirty="0" smtClean="0"/>
              <a:t>® </a:t>
            </a:r>
          </a:p>
          <a:p>
            <a:r>
              <a:rPr lang="en-US" dirty="0" smtClean="0"/>
              <a:t>Kazoos </a:t>
            </a:r>
          </a:p>
          <a:p>
            <a:r>
              <a:rPr lang="en-US" dirty="0" smtClean="0"/>
              <a:t>Elongation of the exhale (</a:t>
            </a:r>
            <a:r>
              <a:rPr lang="en-US" dirty="0" err="1" smtClean="0"/>
              <a:t>mmm</a:t>
            </a:r>
            <a:r>
              <a:rPr lang="en-US" dirty="0" smtClean="0"/>
              <a:t>, </a:t>
            </a:r>
            <a:r>
              <a:rPr lang="en-US" dirty="0" err="1" smtClean="0"/>
              <a:t>ssssss</a:t>
            </a:r>
            <a:r>
              <a:rPr lang="en-US" dirty="0" smtClean="0"/>
              <a:t>, etc.) </a:t>
            </a:r>
          </a:p>
          <a:p>
            <a:r>
              <a:rPr lang="en-US" dirty="0" smtClean="0"/>
              <a:t>Sound elevators </a:t>
            </a:r>
          </a:p>
          <a:p>
            <a:endParaRPr lang="en-US" dirty="0"/>
          </a:p>
        </p:txBody>
      </p:sp>
      <p:sp>
        <p:nvSpPr>
          <p:cNvPr id="3" name="Title 2"/>
          <p:cNvSpPr>
            <a:spLocks noGrp="1"/>
          </p:cNvSpPr>
          <p:nvPr>
            <p:ph type="title"/>
          </p:nvPr>
        </p:nvSpPr>
        <p:spPr/>
        <p:txBody>
          <a:bodyPr/>
          <a:lstStyle/>
          <a:p>
            <a:r>
              <a:rPr lang="en-US" dirty="0" smtClean="0"/>
              <a:t>Incorporate Sound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Thank you!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normAutofit fontScale="90000"/>
          </a:bodyPr>
          <a:lstStyle/>
          <a:p>
            <a:pPr eaLnBrk="1" hangingPunct="1"/>
            <a:r>
              <a:rPr lang="en-US" smtClean="0"/>
              <a:t>Sensory Motor Aspects of Voice</a:t>
            </a:r>
          </a:p>
        </p:txBody>
      </p:sp>
      <p:sp>
        <p:nvSpPr>
          <p:cNvPr id="33794" name="Rectangle 3"/>
          <p:cNvSpPr>
            <a:spLocks noGrp="1"/>
          </p:cNvSpPr>
          <p:nvPr>
            <p:ph type="body" idx="1"/>
          </p:nvPr>
        </p:nvSpPr>
        <p:spPr/>
        <p:txBody>
          <a:bodyPr/>
          <a:lstStyle/>
          <a:p>
            <a:pPr eaLnBrk="1" hangingPunct="1">
              <a:lnSpc>
                <a:spcPct val="90000"/>
              </a:lnSpc>
            </a:pPr>
            <a:r>
              <a:rPr lang="en-US" dirty="0" smtClean="0"/>
              <a:t>From assessment to treatment</a:t>
            </a:r>
          </a:p>
          <a:p>
            <a:pPr lvl="1" eaLnBrk="1" hangingPunct="1">
              <a:lnSpc>
                <a:spcPct val="90000"/>
              </a:lnSpc>
            </a:pPr>
            <a:r>
              <a:rPr lang="en-US" dirty="0" smtClean="0"/>
              <a:t>Uncover participation limitations rooted in </a:t>
            </a:r>
            <a:r>
              <a:rPr lang="en-US" dirty="0" err="1" smtClean="0"/>
              <a:t>sensorimotor</a:t>
            </a:r>
            <a:r>
              <a:rPr lang="en-US" dirty="0" smtClean="0"/>
              <a:t> dysfunction  </a:t>
            </a:r>
          </a:p>
          <a:p>
            <a:pPr lvl="1" eaLnBrk="1" hangingPunct="1">
              <a:lnSpc>
                <a:spcPct val="90000"/>
              </a:lnSpc>
            </a:pPr>
            <a:r>
              <a:rPr lang="en-US" dirty="0" smtClean="0"/>
              <a:t>Identify </a:t>
            </a:r>
            <a:r>
              <a:rPr lang="en-US" i="1" dirty="0" smtClean="0"/>
              <a:t>“un-integrated”</a:t>
            </a:r>
            <a:r>
              <a:rPr lang="en-US" dirty="0" smtClean="0"/>
              <a:t> primary movement patterns </a:t>
            </a:r>
          </a:p>
          <a:p>
            <a:pPr lvl="1" eaLnBrk="1" hangingPunct="1">
              <a:lnSpc>
                <a:spcPct val="90000"/>
              </a:lnSpc>
            </a:pPr>
            <a:r>
              <a:rPr lang="en-US" dirty="0" smtClean="0"/>
              <a:t>Facilitate activation &amp; movement through pattern in games and activities </a:t>
            </a:r>
          </a:p>
          <a:p>
            <a:pPr lvl="1" eaLnBrk="1" hangingPunct="1">
              <a:lnSpc>
                <a:spcPct val="90000"/>
              </a:lnSpc>
            </a:pPr>
            <a:r>
              <a:rPr lang="en-US" dirty="0" smtClean="0"/>
              <a:t>Ignite deep postural muscles and animate breath  </a:t>
            </a:r>
          </a:p>
          <a:p>
            <a:pPr lvl="1" eaLnBrk="1" hangingPunct="1">
              <a:lnSpc>
                <a:spcPct val="90000"/>
              </a:lnSpc>
            </a:pPr>
            <a:r>
              <a:rPr lang="en-US" dirty="0" smtClean="0"/>
              <a:t>Sound it/embodied voice!</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smtClean="0">
                <a:latin typeface="Arial" charset="0"/>
                <a:cs typeface="Arial" charset="0"/>
              </a:rPr>
              <a:t>Developing the Core</a:t>
            </a:r>
          </a:p>
        </p:txBody>
      </p:sp>
      <p:pic>
        <p:nvPicPr>
          <p:cNvPr id="34819" name="Picture 6" descr="http://bretcontreras.com/wp-content/uploads/inner-core-300x269.jpg"/>
          <p:cNvPicPr>
            <a:picLocks noChangeAspect="1" noChangeArrowheads="1"/>
          </p:cNvPicPr>
          <p:nvPr/>
        </p:nvPicPr>
        <p:blipFill>
          <a:blip r:embed="rId3" cstate="print"/>
          <a:srcRect/>
          <a:stretch>
            <a:fillRect/>
          </a:stretch>
        </p:blipFill>
        <p:spPr bwMode="auto">
          <a:xfrm>
            <a:off x="6400800" y="3962400"/>
            <a:ext cx="2595563" cy="2327275"/>
          </a:xfrm>
          <a:prstGeom prst="rect">
            <a:avLst/>
          </a:prstGeom>
          <a:noFill/>
          <a:ln w="9525">
            <a:noFill/>
            <a:miter lim="800000"/>
            <a:headEnd/>
            <a:tailEnd/>
          </a:ln>
        </p:spPr>
      </p:pic>
      <p:sp>
        <p:nvSpPr>
          <p:cNvPr id="34820" name="TextBox 5"/>
          <p:cNvSpPr txBox="1">
            <a:spLocks noChangeArrowheads="1"/>
          </p:cNvSpPr>
          <p:nvPr/>
        </p:nvSpPr>
        <p:spPr bwMode="auto">
          <a:xfrm>
            <a:off x="6784975" y="6399213"/>
            <a:ext cx="1828800" cy="246062"/>
          </a:xfrm>
          <a:prstGeom prst="rect">
            <a:avLst/>
          </a:prstGeom>
          <a:noFill/>
          <a:ln w="9525">
            <a:noFill/>
            <a:miter lim="800000"/>
            <a:headEnd/>
            <a:tailEnd/>
          </a:ln>
        </p:spPr>
        <p:txBody>
          <a:bodyPr>
            <a:spAutoFit/>
          </a:bodyPr>
          <a:lstStyle/>
          <a:p>
            <a:pPr algn="ctr"/>
            <a:r>
              <a:rPr lang="en-US" altLang="en-US" sz="1000">
                <a:solidFill>
                  <a:srgbClr val="242852"/>
                </a:solidFill>
                <a:ea typeface="ＭＳ Ｐゴシック"/>
                <a:cs typeface="ＭＳ Ｐゴシック"/>
              </a:rPr>
              <a:t>bretcontreras.com</a:t>
            </a:r>
          </a:p>
        </p:txBody>
      </p:sp>
      <p:pic>
        <p:nvPicPr>
          <p:cNvPr id="34821" name="Picture 8" descr="http://enabledkids.ca/wp-content/uploads/child-standing-199x300.jpg"/>
          <p:cNvPicPr>
            <a:picLocks noChangeAspect="1" noChangeArrowheads="1"/>
          </p:cNvPicPr>
          <p:nvPr/>
        </p:nvPicPr>
        <p:blipFill>
          <a:blip r:embed="rId4" cstate="print"/>
          <a:srcRect/>
          <a:stretch>
            <a:fillRect/>
          </a:stretch>
        </p:blipFill>
        <p:spPr bwMode="auto">
          <a:xfrm>
            <a:off x="4800600" y="1752600"/>
            <a:ext cx="1895475" cy="2857500"/>
          </a:xfrm>
          <a:prstGeom prst="rect">
            <a:avLst/>
          </a:prstGeom>
          <a:noFill/>
          <a:ln w="9525">
            <a:noFill/>
            <a:miter lim="800000"/>
            <a:headEnd/>
            <a:tailEnd/>
          </a:ln>
        </p:spPr>
      </p:pic>
      <p:sp>
        <p:nvSpPr>
          <p:cNvPr id="8" name="Oval 7"/>
          <p:cNvSpPr/>
          <p:nvPr/>
        </p:nvSpPr>
        <p:spPr>
          <a:xfrm>
            <a:off x="5410200" y="3048000"/>
            <a:ext cx="838200" cy="609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0" name="Straight Arrow Connector 9"/>
          <p:cNvCxnSpPr/>
          <p:nvPr/>
        </p:nvCxnSpPr>
        <p:spPr>
          <a:xfrm>
            <a:off x="6172200" y="3657600"/>
            <a:ext cx="914400" cy="1371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24" name="Rectangle 11"/>
          <p:cNvSpPr>
            <a:spLocks noChangeArrowheads="1"/>
          </p:cNvSpPr>
          <p:nvPr/>
        </p:nvSpPr>
        <p:spPr bwMode="auto">
          <a:xfrm>
            <a:off x="5280025" y="4495800"/>
            <a:ext cx="1098550" cy="369888"/>
          </a:xfrm>
          <a:prstGeom prst="rect">
            <a:avLst/>
          </a:prstGeom>
          <a:noFill/>
          <a:ln w="9525">
            <a:noFill/>
            <a:miter lim="800000"/>
            <a:headEnd/>
            <a:tailEnd/>
          </a:ln>
        </p:spPr>
        <p:txBody>
          <a:bodyPr wrap="none">
            <a:spAutoFit/>
          </a:bodyPr>
          <a:lstStyle/>
          <a:p>
            <a:r>
              <a:rPr lang="en-US" altLang="en-US" sz="1000">
                <a:solidFill>
                  <a:srgbClr val="242852"/>
                </a:solidFill>
                <a:ea typeface="ＭＳ Ｐゴシック"/>
                <a:cs typeface="ＭＳ Ｐゴシック"/>
              </a:rPr>
              <a:t>enabledkids.ca</a:t>
            </a:r>
            <a:r>
              <a:rPr lang="en-US" altLang="en-US">
                <a:solidFill>
                  <a:srgbClr val="242852"/>
                </a:solidFill>
                <a:ea typeface="ＭＳ Ｐゴシック"/>
                <a:cs typeface="ＭＳ Ｐゴシック"/>
              </a:rPr>
              <a:t> </a:t>
            </a:r>
          </a:p>
        </p:txBody>
      </p:sp>
      <p:pic>
        <p:nvPicPr>
          <p:cNvPr id="1026" name="Picture 2"/>
          <p:cNvPicPr>
            <a:picLocks noChangeAspect="1" noChangeArrowheads="1"/>
          </p:cNvPicPr>
          <p:nvPr/>
        </p:nvPicPr>
        <p:blipFill>
          <a:blip r:embed="rId5" cstate="print">
            <a:lum bright="-18000" contrast="10000"/>
          </a:blip>
          <a:srcRect/>
          <a:stretch>
            <a:fillRect/>
          </a:stretch>
        </p:blipFill>
        <p:spPr bwMode="auto">
          <a:xfrm>
            <a:off x="1219200" y="1524000"/>
            <a:ext cx="2364647" cy="4572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445"/>
          <p:cNvSpPr>
            <a:spLocks noGrp="1"/>
          </p:cNvSpPr>
          <p:nvPr>
            <p:ph type="title"/>
          </p:nvPr>
        </p:nvSpPr>
        <p:spPr/>
        <p:txBody>
          <a:bodyPr lIns="90000" tIns="45000" rIns="90000" bIns="45000" anchor="t">
            <a:normAutofit/>
          </a:bodyPr>
          <a:lstStyle/>
          <a:p>
            <a:pPr algn="ctr" eaLnBrk="1" hangingPunct="1">
              <a:buClr>
                <a:srgbClr val="330066"/>
              </a:buClr>
              <a:buSzPct val="25000"/>
              <a:buFont typeface="Noto Sans Symbols"/>
              <a:buNone/>
            </a:pPr>
            <a:r>
              <a:rPr lang="en-US" sz="3600" dirty="0" smtClean="0">
                <a:latin typeface="+mn-lt"/>
                <a:sym typeface="Georgia" pitchFamily="18" charset="0"/>
              </a:rPr>
              <a:t>Keys to Developing  An Active  Listening Posture</a:t>
            </a:r>
          </a:p>
        </p:txBody>
      </p:sp>
      <p:sp>
        <p:nvSpPr>
          <p:cNvPr id="36866" name="Shape 446"/>
          <p:cNvSpPr>
            <a:spLocks noGrp="1"/>
          </p:cNvSpPr>
          <p:nvPr>
            <p:ph type="body" idx="4294967295"/>
          </p:nvPr>
        </p:nvSpPr>
        <p:spPr>
          <a:xfrm>
            <a:off x="762000" y="3200400"/>
            <a:ext cx="2667000" cy="3124200"/>
          </a:xfrm>
          <a:solidFill>
            <a:srgbClr val="F2E5FF"/>
          </a:solidFill>
        </p:spPr>
        <p:txBody>
          <a:bodyPr lIns="90000" tIns="45000" rIns="90000" bIns="45000">
            <a:normAutofit/>
          </a:bodyPr>
          <a:lstStyle/>
          <a:p>
            <a:pPr marL="0" indent="-273050" algn="ctr" eaLnBrk="1" hangingPunct="1">
              <a:spcBef>
                <a:spcPct val="0"/>
              </a:spcBef>
              <a:buClr>
                <a:srgbClr val="330066"/>
              </a:buClr>
              <a:buSzPct val="25000"/>
              <a:buFont typeface="Noto Sans Symbols"/>
              <a:buNone/>
            </a:pPr>
            <a:r>
              <a:rPr lang="en-US" sz="2400" kern="0" dirty="0" smtClean="0">
                <a:solidFill>
                  <a:srgbClr val="000000"/>
                </a:solidFill>
                <a:sym typeface="Georgia" pitchFamily="18" charset="0"/>
              </a:rPr>
              <a:t>Sensorimotor patterns of survival</a:t>
            </a:r>
          </a:p>
        </p:txBody>
      </p:sp>
      <p:sp>
        <p:nvSpPr>
          <p:cNvPr id="36867" name="Shape 447"/>
          <p:cNvSpPr>
            <a:spLocks noChangeArrowheads="1"/>
          </p:cNvSpPr>
          <p:nvPr/>
        </p:nvSpPr>
        <p:spPr bwMode="auto">
          <a:xfrm>
            <a:off x="5181600" y="3124200"/>
            <a:ext cx="2590800" cy="3124200"/>
          </a:xfrm>
          <a:prstGeom prst="rect">
            <a:avLst/>
          </a:prstGeom>
          <a:solidFill>
            <a:srgbClr val="F2E5FF"/>
          </a:solidFill>
          <a:ln w="9525">
            <a:noFill/>
            <a:miter lim="800000"/>
            <a:headEnd/>
            <a:tailEnd/>
          </a:ln>
        </p:spPr>
        <p:txBody>
          <a:bodyPr lIns="91425" tIns="45700" rIns="91425" bIns="45700"/>
          <a:lstStyle/>
          <a:p>
            <a:pPr algn="ctr">
              <a:buClr>
                <a:srgbClr val="330066"/>
              </a:buClr>
              <a:buSzPct val="25000"/>
              <a:buFont typeface="Noto Sans Symbols"/>
              <a:buNone/>
            </a:pPr>
            <a:r>
              <a:rPr lang="en-US" sz="2600" dirty="0">
                <a:solidFill>
                  <a:srgbClr val="000000"/>
                </a:solidFill>
                <a:cs typeface="Arial" charset="0"/>
                <a:sym typeface="Arial" charset="0"/>
              </a:rPr>
              <a:t>Sensorimotor patterns to adapt to gravity</a:t>
            </a:r>
          </a:p>
        </p:txBody>
      </p:sp>
      <p:cxnSp>
        <p:nvCxnSpPr>
          <p:cNvPr id="36868" name="Shape 448"/>
          <p:cNvCxnSpPr>
            <a:cxnSpLocks noChangeShapeType="1"/>
          </p:cNvCxnSpPr>
          <p:nvPr/>
        </p:nvCxnSpPr>
        <p:spPr bwMode="auto">
          <a:xfrm>
            <a:off x="4191000" y="2286000"/>
            <a:ext cx="0" cy="304800"/>
          </a:xfrm>
          <a:prstGeom prst="straightConnector1">
            <a:avLst/>
          </a:prstGeom>
          <a:noFill/>
          <a:ln w="76200">
            <a:solidFill>
              <a:srgbClr val="2DB8B5"/>
            </a:solidFill>
            <a:round/>
            <a:headEnd/>
            <a:tailEnd/>
          </a:ln>
        </p:spPr>
      </p:cxnSp>
      <p:cxnSp>
        <p:nvCxnSpPr>
          <p:cNvPr id="36869" name="Shape 449"/>
          <p:cNvCxnSpPr>
            <a:cxnSpLocks noChangeShapeType="1"/>
          </p:cNvCxnSpPr>
          <p:nvPr/>
        </p:nvCxnSpPr>
        <p:spPr bwMode="auto">
          <a:xfrm>
            <a:off x="2057400" y="2590800"/>
            <a:ext cx="4572000" cy="0"/>
          </a:xfrm>
          <a:prstGeom prst="straightConnector1">
            <a:avLst/>
          </a:prstGeom>
          <a:noFill/>
          <a:ln w="76200">
            <a:solidFill>
              <a:srgbClr val="2DB8B5"/>
            </a:solidFill>
            <a:round/>
            <a:headEnd/>
            <a:tailEnd/>
          </a:ln>
        </p:spPr>
      </p:cxnSp>
      <p:cxnSp>
        <p:nvCxnSpPr>
          <p:cNvPr id="36870" name="Shape 450"/>
          <p:cNvCxnSpPr>
            <a:cxnSpLocks noChangeShapeType="1"/>
          </p:cNvCxnSpPr>
          <p:nvPr/>
        </p:nvCxnSpPr>
        <p:spPr bwMode="auto">
          <a:xfrm>
            <a:off x="6577013" y="2590800"/>
            <a:ext cx="0" cy="533400"/>
          </a:xfrm>
          <a:prstGeom prst="straightConnector1">
            <a:avLst/>
          </a:prstGeom>
          <a:noFill/>
          <a:ln w="127000">
            <a:solidFill>
              <a:srgbClr val="2DB8B5"/>
            </a:solidFill>
            <a:round/>
            <a:headEnd/>
            <a:tailEnd/>
          </a:ln>
        </p:spPr>
      </p:cxnSp>
      <p:cxnSp>
        <p:nvCxnSpPr>
          <p:cNvPr id="36871" name="Shape 451"/>
          <p:cNvCxnSpPr>
            <a:cxnSpLocks noChangeShapeType="1"/>
          </p:cNvCxnSpPr>
          <p:nvPr/>
        </p:nvCxnSpPr>
        <p:spPr bwMode="auto">
          <a:xfrm>
            <a:off x="2085975" y="2590800"/>
            <a:ext cx="0" cy="533400"/>
          </a:xfrm>
          <a:prstGeom prst="straightConnector1">
            <a:avLst/>
          </a:prstGeom>
          <a:noFill/>
          <a:ln w="127000">
            <a:solidFill>
              <a:srgbClr val="2DB8B5"/>
            </a:solidFill>
            <a:round/>
            <a:headEnd/>
            <a:tailEnd/>
          </a:ln>
        </p:spPr>
      </p:cxnSp>
      <p:sp>
        <p:nvSpPr>
          <p:cNvPr id="36872" name="Shape 452"/>
          <p:cNvSpPr txBox="1">
            <a:spLocks noChangeArrowheads="1"/>
          </p:cNvSpPr>
          <p:nvPr/>
        </p:nvSpPr>
        <p:spPr bwMode="auto">
          <a:xfrm>
            <a:off x="5295900" y="4791075"/>
            <a:ext cx="2362200" cy="1411288"/>
          </a:xfrm>
          <a:prstGeom prst="rect">
            <a:avLst/>
          </a:prstGeom>
          <a:solidFill>
            <a:srgbClr val="E6CDFF"/>
          </a:solidFill>
          <a:ln w="9525">
            <a:noFill/>
            <a:miter lim="800000"/>
            <a:headEnd/>
            <a:tailEnd/>
          </a:ln>
        </p:spPr>
        <p:txBody>
          <a:bodyPr lIns="91425" tIns="45700" rIns="91425" bIns="45700"/>
          <a:lstStyle/>
          <a:p>
            <a:pPr algn="ctr">
              <a:buSzPct val="25000"/>
            </a:pPr>
            <a:r>
              <a:rPr lang="en-US" sz="1400">
                <a:solidFill>
                  <a:srgbClr val="000000"/>
                </a:solidFill>
                <a:cs typeface="Arial" charset="0"/>
                <a:sym typeface="Arial" charset="0"/>
              </a:rPr>
              <a:t>Primary Movement Patterns</a:t>
            </a:r>
          </a:p>
          <a:p>
            <a:pPr algn="ctr">
              <a:spcBef>
                <a:spcPts val="700"/>
              </a:spcBef>
              <a:buSzPct val="25000"/>
            </a:pPr>
            <a:r>
              <a:rPr lang="en-US" sz="1400">
                <a:solidFill>
                  <a:srgbClr val="000000"/>
                </a:solidFill>
                <a:cs typeface="Arial" charset="0"/>
                <a:sym typeface="Arial" charset="0"/>
              </a:rPr>
              <a:t>Righting and Equilibrium Responses</a:t>
            </a:r>
          </a:p>
          <a:p>
            <a:pPr algn="ctr">
              <a:spcBef>
                <a:spcPts val="700"/>
              </a:spcBef>
              <a:buSzPct val="25000"/>
            </a:pPr>
            <a:r>
              <a:rPr lang="en-US" sz="1400">
                <a:solidFill>
                  <a:srgbClr val="000000"/>
                </a:solidFill>
                <a:cs typeface="Arial" charset="0"/>
                <a:sym typeface="Arial" charset="0"/>
              </a:rPr>
              <a:t>Mature postural control</a:t>
            </a:r>
          </a:p>
        </p:txBody>
      </p:sp>
      <p:sp>
        <p:nvSpPr>
          <p:cNvPr id="36873" name="Shape 453"/>
          <p:cNvSpPr txBox="1">
            <a:spLocks noChangeArrowheads="1"/>
          </p:cNvSpPr>
          <p:nvPr/>
        </p:nvSpPr>
        <p:spPr bwMode="auto">
          <a:xfrm>
            <a:off x="952500" y="4900613"/>
            <a:ext cx="2209800" cy="1201737"/>
          </a:xfrm>
          <a:prstGeom prst="rect">
            <a:avLst/>
          </a:prstGeom>
          <a:solidFill>
            <a:srgbClr val="E6CDFF"/>
          </a:solidFill>
          <a:ln w="9525">
            <a:noFill/>
            <a:miter lim="800000"/>
            <a:headEnd/>
            <a:tailEnd/>
          </a:ln>
        </p:spPr>
        <p:txBody>
          <a:bodyPr lIns="91425" tIns="45700" rIns="91425" bIns="45700"/>
          <a:lstStyle/>
          <a:p>
            <a:pPr algn="ctr"/>
            <a:endParaRPr lang="en-US" sz="1400" dirty="0">
              <a:solidFill>
                <a:srgbClr val="000000"/>
              </a:solidFill>
              <a:cs typeface="Arial" charset="0"/>
              <a:sym typeface="Arial" charset="0"/>
            </a:endParaRPr>
          </a:p>
          <a:p>
            <a:pPr algn="ctr">
              <a:spcBef>
                <a:spcPts val="700"/>
              </a:spcBef>
              <a:buSzPct val="25000"/>
            </a:pPr>
            <a:r>
              <a:rPr lang="en-US" sz="1400" dirty="0">
                <a:solidFill>
                  <a:srgbClr val="000000"/>
                </a:solidFill>
                <a:cs typeface="Arial" charset="0"/>
                <a:sym typeface="Arial" charset="0"/>
              </a:rPr>
              <a:t>Defensive-Orientation Continuum</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eaLnBrk="1" hangingPunct="1"/>
            <a:r>
              <a:rPr lang="en-US" sz="4000" smtClean="0"/>
              <a:t>Review of Primary Movement Patterns</a:t>
            </a:r>
          </a:p>
        </p:txBody>
      </p:sp>
      <p:sp>
        <p:nvSpPr>
          <p:cNvPr id="38914" name="Rectangle 3"/>
          <p:cNvSpPr>
            <a:spLocks noGrp="1"/>
          </p:cNvSpPr>
          <p:nvPr>
            <p:ph type="body" idx="1"/>
          </p:nvPr>
        </p:nvSpPr>
        <p:spPr/>
        <p:txBody>
          <a:bodyPr/>
          <a:lstStyle/>
          <a:p>
            <a:pPr eaLnBrk="1" hangingPunct="1"/>
            <a:r>
              <a:rPr lang="en-US" smtClean="0"/>
              <a:t>Foundation for </a:t>
            </a:r>
            <a:r>
              <a:rPr lang="en-US" sz="3000" smtClean="0"/>
              <a:t>postural alignment and breath necessary for activation of inner core:</a:t>
            </a:r>
            <a:endParaRPr lang="en-US" smtClean="0"/>
          </a:p>
          <a:p>
            <a:pPr lvl="1" eaLnBrk="1" hangingPunct="1"/>
            <a:r>
              <a:rPr lang="en-US" sz="2600" smtClean="0"/>
              <a:t>Primary protective patterns (Fear paralysis &amp; Moro)</a:t>
            </a:r>
          </a:p>
          <a:p>
            <a:pPr lvl="1" eaLnBrk="1" hangingPunct="1"/>
            <a:r>
              <a:rPr lang="en-US" sz="2600" smtClean="0"/>
              <a:t>Primary patterns for orienting in space (Tonic Labyrinthine &amp; Landau)</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81950" cy="1325563"/>
          </a:xfrm>
        </p:spPr>
        <p:txBody>
          <a:bodyPr>
            <a:normAutofit fontScale="90000"/>
          </a:bodyPr>
          <a:lstStyle/>
          <a:p>
            <a:r>
              <a:rPr lang="en-US" dirty="0" smtClean="0"/>
              <a:t>Unfolding of Primary Movement Patterns </a:t>
            </a:r>
            <a:endParaRPr lang="en-US" dirty="0"/>
          </a:p>
        </p:txBody>
      </p:sp>
      <p:sp>
        <p:nvSpPr>
          <p:cNvPr id="9" name="Content Placeholder 8"/>
          <p:cNvSpPr>
            <a:spLocks noGrp="1"/>
          </p:cNvSpPr>
          <p:nvPr>
            <p:ph idx="1"/>
          </p:nvPr>
        </p:nvSpPr>
        <p:spPr>
          <a:xfrm>
            <a:off x="457200" y="1600200"/>
            <a:ext cx="8229600" cy="4800600"/>
          </a:xfrm>
        </p:spPr>
        <p:txBody>
          <a:bodyPr/>
          <a:lstStyle/>
          <a:p>
            <a:r>
              <a:rPr lang="en-US" sz="1800" dirty="0" smtClean="0"/>
              <a:t>Foreground Windows:</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Moro: </a:t>
            </a:r>
            <a:r>
              <a:rPr lang="en-US" sz="1800" dirty="0" err="1" smtClean="0"/>
              <a:t>Inutero</a:t>
            </a:r>
            <a:r>
              <a:rPr lang="en-US" sz="1800" dirty="0" smtClean="0"/>
              <a:t> to 6 months of age </a:t>
            </a:r>
          </a:p>
          <a:p>
            <a:r>
              <a:rPr lang="en-US" sz="1800" dirty="0" smtClean="0"/>
              <a:t>Tonic Labyrinthine: Birth to 3 years of age</a:t>
            </a:r>
          </a:p>
          <a:p>
            <a:r>
              <a:rPr lang="en-US" sz="1800" dirty="0" smtClean="0"/>
              <a:t>Landau First year of life </a:t>
            </a:r>
            <a:endParaRPr lang="en-US" sz="1800" dirty="0"/>
          </a:p>
        </p:txBody>
      </p:sp>
      <p:sp>
        <p:nvSpPr>
          <p:cNvPr id="3" name="Freeform 2"/>
          <p:cNvSpPr/>
          <p:nvPr/>
        </p:nvSpPr>
        <p:spPr>
          <a:xfrm>
            <a:off x="533400" y="2133600"/>
            <a:ext cx="8915400" cy="2667000"/>
          </a:xfrm>
          <a:custGeom>
            <a:avLst/>
            <a:gdLst>
              <a:gd name="connsiteX0" fmla="*/ 0 w 7399175"/>
              <a:gd name="connsiteY0" fmla="*/ 1906554 h 1906554"/>
              <a:gd name="connsiteX1" fmla="*/ 1474236 w 7399175"/>
              <a:gd name="connsiteY1" fmla="*/ 49763 h 1906554"/>
              <a:gd name="connsiteX2" fmla="*/ 2827175 w 7399175"/>
              <a:gd name="connsiteY2" fmla="*/ 1607975 h 1906554"/>
              <a:gd name="connsiteX3" fmla="*/ 6858000 w 7399175"/>
              <a:gd name="connsiteY3" fmla="*/ 1635967 h 1906554"/>
              <a:gd name="connsiteX4" fmla="*/ 7380514 w 7399175"/>
              <a:gd name="connsiteY4" fmla="*/ 1645297 h 1906554"/>
              <a:gd name="connsiteX5" fmla="*/ 7380514 w 7399175"/>
              <a:gd name="connsiteY5" fmla="*/ 1645297 h 1906554"/>
              <a:gd name="connsiteX6" fmla="*/ 7399175 w 7399175"/>
              <a:gd name="connsiteY6" fmla="*/ 1626636 h 190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9175" h="1906554">
                <a:moveTo>
                  <a:pt x="0" y="1906554"/>
                </a:moveTo>
                <a:cubicBezTo>
                  <a:pt x="501520" y="1003040"/>
                  <a:pt x="1003040" y="99526"/>
                  <a:pt x="1474236" y="49763"/>
                </a:cubicBezTo>
                <a:cubicBezTo>
                  <a:pt x="1945432" y="0"/>
                  <a:pt x="1929881" y="1343608"/>
                  <a:pt x="2827175" y="1607975"/>
                </a:cubicBezTo>
                <a:cubicBezTo>
                  <a:pt x="3724469" y="1872342"/>
                  <a:pt x="6858000" y="1635967"/>
                  <a:pt x="6858000" y="1635967"/>
                </a:cubicBezTo>
                <a:lnTo>
                  <a:pt x="7380514" y="1645297"/>
                </a:lnTo>
                <a:lnTo>
                  <a:pt x="7380514" y="1645297"/>
                </a:lnTo>
                <a:lnTo>
                  <a:pt x="7399175" y="1626636"/>
                </a:ln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4" name="Freeform 3"/>
          <p:cNvSpPr/>
          <p:nvPr/>
        </p:nvSpPr>
        <p:spPr>
          <a:xfrm>
            <a:off x="990600" y="2209800"/>
            <a:ext cx="9753600" cy="2667000"/>
          </a:xfrm>
          <a:custGeom>
            <a:avLst/>
            <a:gdLst>
              <a:gd name="connsiteX0" fmla="*/ 0 w 7399175"/>
              <a:gd name="connsiteY0" fmla="*/ 1906554 h 1906554"/>
              <a:gd name="connsiteX1" fmla="*/ 1474236 w 7399175"/>
              <a:gd name="connsiteY1" fmla="*/ 49763 h 1906554"/>
              <a:gd name="connsiteX2" fmla="*/ 2827175 w 7399175"/>
              <a:gd name="connsiteY2" fmla="*/ 1607975 h 1906554"/>
              <a:gd name="connsiteX3" fmla="*/ 6858000 w 7399175"/>
              <a:gd name="connsiteY3" fmla="*/ 1635967 h 1906554"/>
              <a:gd name="connsiteX4" fmla="*/ 7380514 w 7399175"/>
              <a:gd name="connsiteY4" fmla="*/ 1645297 h 1906554"/>
              <a:gd name="connsiteX5" fmla="*/ 7380514 w 7399175"/>
              <a:gd name="connsiteY5" fmla="*/ 1645297 h 1906554"/>
              <a:gd name="connsiteX6" fmla="*/ 7399175 w 7399175"/>
              <a:gd name="connsiteY6" fmla="*/ 1626636 h 190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9175" h="1906554">
                <a:moveTo>
                  <a:pt x="0" y="1906554"/>
                </a:moveTo>
                <a:cubicBezTo>
                  <a:pt x="501520" y="1003040"/>
                  <a:pt x="1003040" y="99526"/>
                  <a:pt x="1474236" y="49763"/>
                </a:cubicBezTo>
                <a:cubicBezTo>
                  <a:pt x="1945432" y="0"/>
                  <a:pt x="1929881" y="1343608"/>
                  <a:pt x="2827175" y="1607975"/>
                </a:cubicBezTo>
                <a:cubicBezTo>
                  <a:pt x="3724469" y="1872342"/>
                  <a:pt x="6858000" y="1635967"/>
                  <a:pt x="6858000" y="1635967"/>
                </a:cubicBezTo>
                <a:lnTo>
                  <a:pt x="7380514" y="1645297"/>
                </a:lnTo>
                <a:lnTo>
                  <a:pt x="7380514" y="1645297"/>
                </a:lnTo>
                <a:lnTo>
                  <a:pt x="7399175" y="1626636"/>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5" name="Freeform 4"/>
          <p:cNvSpPr/>
          <p:nvPr/>
        </p:nvSpPr>
        <p:spPr>
          <a:xfrm>
            <a:off x="1981200" y="2286000"/>
            <a:ext cx="7620000" cy="2590800"/>
          </a:xfrm>
          <a:custGeom>
            <a:avLst/>
            <a:gdLst>
              <a:gd name="connsiteX0" fmla="*/ 0 w 7399175"/>
              <a:gd name="connsiteY0" fmla="*/ 1906554 h 1906554"/>
              <a:gd name="connsiteX1" fmla="*/ 1474236 w 7399175"/>
              <a:gd name="connsiteY1" fmla="*/ 49763 h 1906554"/>
              <a:gd name="connsiteX2" fmla="*/ 2827175 w 7399175"/>
              <a:gd name="connsiteY2" fmla="*/ 1607975 h 1906554"/>
              <a:gd name="connsiteX3" fmla="*/ 6858000 w 7399175"/>
              <a:gd name="connsiteY3" fmla="*/ 1635967 h 1906554"/>
              <a:gd name="connsiteX4" fmla="*/ 7380514 w 7399175"/>
              <a:gd name="connsiteY4" fmla="*/ 1645297 h 1906554"/>
              <a:gd name="connsiteX5" fmla="*/ 7380514 w 7399175"/>
              <a:gd name="connsiteY5" fmla="*/ 1645297 h 1906554"/>
              <a:gd name="connsiteX6" fmla="*/ 7399175 w 7399175"/>
              <a:gd name="connsiteY6" fmla="*/ 1626636 h 190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9175" h="1906554">
                <a:moveTo>
                  <a:pt x="0" y="1906554"/>
                </a:moveTo>
                <a:cubicBezTo>
                  <a:pt x="501520" y="1003040"/>
                  <a:pt x="1003040" y="99526"/>
                  <a:pt x="1474236" y="49763"/>
                </a:cubicBezTo>
                <a:cubicBezTo>
                  <a:pt x="1945432" y="0"/>
                  <a:pt x="1929881" y="1343608"/>
                  <a:pt x="2827175" y="1607975"/>
                </a:cubicBezTo>
                <a:cubicBezTo>
                  <a:pt x="3724469" y="1872342"/>
                  <a:pt x="6858000" y="1635967"/>
                  <a:pt x="6858000" y="1635967"/>
                </a:cubicBezTo>
                <a:lnTo>
                  <a:pt x="7380514" y="1645297"/>
                </a:lnTo>
                <a:lnTo>
                  <a:pt x="7380514" y="1645297"/>
                </a:lnTo>
                <a:lnTo>
                  <a:pt x="7399175" y="1626636"/>
                </a:lnTo>
              </a:path>
            </a:pathLst>
          </a:custGeom>
          <a:ln>
            <a:solidFill>
              <a:schemeClr val="tx2"/>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6" name="TextBox 5"/>
          <p:cNvSpPr txBox="1"/>
          <p:nvPr/>
        </p:nvSpPr>
        <p:spPr>
          <a:xfrm rot="18102473">
            <a:off x="288951" y="3391429"/>
            <a:ext cx="1371600" cy="369332"/>
          </a:xfrm>
          <a:prstGeom prst="rect">
            <a:avLst/>
          </a:prstGeom>
          <a:noFill/>
        </p:spPr>
        <p:txBody>
          <a:bodyPr wrap="square" rtlCol="0">
            <a:spAutoFit/>
          </a:bodyPr>
          <a:lstStyle/>
          <a:p>
            <a:r>
              <a:rPr lang="en-US" dirty="0" smtClean="0"/>
              <a:t>Moro</a:t>
            </a:r>
            <a:endParaRPr lang="en-US" dirty="0"/>
          </a:p>
        </p:txBody>
      </p:sp>
      <p:sp>
        <p:nvSpPr>
          <p:cNvPr id="7" name="TextBox 6"/>
          <p:cNvSpPr txBox="1"/>
          <p:nvPr/>
        </p:nvSpPr>
        <p:spPr>
          <a:xfrm rot="17858994">
            <a:off x="205632" y="3300772"/>
            <a:ext cx="2686702" cy="369332"/>
          </a:xfrm>
          <a:prstGeom prst="rect">
            <a:avLst/>
          </a:prstGeom>
          <a:noFill/>
        </p:spPr>
        <p:txBody>
          <a:bodyPr wrap="square" rtlCol="0">
            <a:spAutoFit/>
          </a:bodyPr>
          <a:lstStyle/>
          <a:p>
            <a:r>
              <a:rPr lang="en-US" dirty="0" smtClean="0"/>
              <a:t>Tonic Labyrinthine </a:t>
            </a:r>
            <a:endParaRPr lang="en-US" dirty="0"/>
          </a:p>
        </p:txBody>
      </p:sp>
      <p:sp>
        <p:nvSpPr>
          <p:cNvPr id="8" name="TextBox 7"/>
          <p:cNvSpPr txBox="1"/>
          <p:nvPr/>
        </p:nvSpPr>
        <p:spPr>
          <a:xfrm rot="17950730">
            <a:off x="1503810" y="3651935"/>
            <a:ext cx="1600200" cy="369332"/>
          </a:xfrm>
          <a:prstGeom prst="rect">
            <a:avLst/>
          </a:prstGeom>
          <a:noFill/>
        </p:spPr>
        <p:txBody>
          <a:bodyPr wrap="square" rtlCol="0">
            <a:spAutoFit/>
          </a:bodyPr>
          <a:lstStyle/>
          <a:p>
            <a:r>
              <a:rPr lang="en-US" dirty="0" smtClean="0"/>
              <a:t>Landau</a:t>
            </a: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moro_baby"/>
          <p:cNvPicPr>
            <a:picLocks noChangeAspect="1" noChangeArrowheads="1"/>
          </p:cNvPicPr>
          <p:nvPr/>
        </p:nvPicPr>
        <p:blipFill>
          <a:blip r:embed="rId2" cstate="print"/>
          <a:srcRect/>
          <a:stretch>
            <a:fillRect/>
          </a:stretch>
        </p:blipFill>
        <p:spPr bwMode="auto">
          <a:xfrm>
            <a:off x="4067175" y="1371600"/>
            <a:ext cx="4848225" cy="5029200"/>
          </a:xfrm>
          <a:prstGeom prst="rect">
            <a:avLst/>
          </a:prstGeom>
          <a:noFill/>
          <a:ln w="9525">
            <a:noFill/>
            <a:miter lim="800000"/>
            <a:headEnd/>
            <a:tailEnd/>
          </a:ln>
        </p:spPr>
      </p:pic>
      <p:sp>
        <p:nvSpPr>
          <p:cNvPr id="41986" name="Rectangle 3"/>
          <p:cNvSpPr>
            <a:spLocks noGrp="1" noChangeArrowheads="1"/>
          </p:cNvSpPr>
          <p:nvPr>
            <p:ph type="title"/>
          </p:nvPr>
        </p:nvSpPr>
        <p:spPr>
          <a:xfrm>
            <a:off x="457200" y="609600"/>
            <a:ext cx="8229600" cy="1371600"/>
          </a:xfrm>
        </p:spPr>
        <p:txBody>
          <a:bodyPr/>
          <a:lstStyle/>
          <a:p>
            <a:pPr eaLnBrk="1" hangingPunct="1"/>
            <a:r>
              <a:rPr lang="en-US" altLang="en-US" smtClean="0"/>
              <a:t>Moro Response</a:t>
            </a:r>
          </a:p>
        </p:txBody>
      </p:sp>
      <p:sp>
        <p:nvSpPr>
          <p:cNvPr id="41987" name="Rectangle 4"/>
          <p:cNvSpPr>
            <a:spLocks noGrp="1" noChangeArrowheads="1"/>
          </p:cNvSpPr>
          <p:nvPr>
            <p:ph type="body" sz="half" idx="1"/>
          </p:nvPr>
        </p:nvSpPr>
        <p:spPr>
          <a:xfrm>
            <a:off x="762000" y="1905000"/>
            <a:ext cx="4038600" cy="4389437"/>
          </a:xfrm>
        </p:spPr>
        <p:txBody>
          <a:bodyPr>
            <a:normAutofit lnSpcReduction="10000"/>
          </a:bodyPr>
          <a:lstStyle/>
          <a:p>
            <a:pPr eaLnBrk="1" hangingPunct="1">
              <a:lnSpc>
                <a:spcPct val="90000"/>
              </a:lnSpc>
              <a:buFont typeface="Wingdings" pitchFamily="2" charset="2"/>
              <a:buChar char="n"/>
            </a:pPr>
            <a:r>
              <a:rPr lang="en-US" altLang="en-US" sz="2400" dirty="0" smtClean="0"/>
              <a:t>First to emerge 9-12 weeks after conception, continues to fully developed at birth</a:t>
            </a:r>
          </a:p>
          <a:p>
            <a:pPr eaLnBrk="1" hangingPunct="1">
              <a:lnSpc>
                <a:spcPct val="90000"/>
              </a:lnSpc>
              <a:buFont typeface="Wingdings" pitchFamily="2" charset="2"/>
              <a:buChar char="n"/>
            </a:pPr>
            <a:r>
              <a:rPr lang="en-US" altLang="en-US" sz="2400" dirty="0" smtClean="0"/>
              <a:t>In fetus, stimulated by loud sound, responds with extension followed by flexion</a:t>
            </a:r>
          </a:p>
          <a:p>
            <a:pPr eaLnBrk="1" hangingPunct="1">
              <a:lnSpc>
                <a:spcPct val="90000"/>
              </a:lnSpc>
              <a:buFont typeface="Wingdings" pitchFamily="2" charset="2"/>
              <a:buChar char="n"/>
            </a:pPr>
            <a:r>
              <a:rPr lang="en-US" altLang="en-US" sz="2400" dirty="0" smtClean="0"/>
              <a:t>At birth, elicited by sudden movement of head in relation to torso or sudden movement of the support surface</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A67A5516-4A22-4370-B337-A181AB1E583B}" type="slidenum">
              <a:rPr lang="en-US" altLang="en-US" smtClean="0"/>
              <a:pPr>
                <a:defRPr/>
              </a:pPr>
              <a:t>8</a:t>
            </a:fld>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tLang="en-US" smtClean="0"/>
              <a:t>Tonic Labyrinthine</a:t>
            </a:r>
          </a:p>
        </p:txBody>
      </p:sp>
      <p:sp>
        <p:nvSpPr>
          <p:cNvPr id="47106" name="Rectangle 3"/>
          <p:cNvSpPr>
            <a:spLocks noGrp="1" noChangeArrowheads="1"/>
          </p:cNvSpPr>
          <p:nvPr>
            <p:ph idx="1"/>
          </p:nvPr>
        </p:nvSpPr>
        <p:spPr/>
        <p:txBody>
          <a:bodyPr/>
          <a:lstStyle/>
          <a:p>
            <a:pPr eaLnBrk="1" hangingPunct="1">
              <a:buFont typeface="Wingdings" pitchFamily="2" charset="2"/>
              <a:buChar char="n"/>
            </a:pPr>
            <a:r>
              <a:rPr lang="en-US" altLang="en-US" dirty="0" smtClean="0"/>
              <a:t>Allows us to establish a deep bond with the earth before we move into space</a:t>
            </a:r>
          </a:p>
          <a:p>
            <a:pPr marL="228600" lvl="1">
              <a:buFont typeface="Wingdings" pitchFamily="2" charset="2"/>
              <a:buChar char="n"/>
            </a:pPr>
            <a:r>
              <a:rPr lang="en-US" sz="2800" dirty="0" smtClean="0"/>
              <a:t>Unfolds as infant learns to manage gravity</a:t>
            </a:r>
            <a:r>
              <a:rPr lang="en-US" dirty="0" smtClean="0"/>
              <a:t> </a:t>
            </a:r>
          </a:p>
          <a:p>
            <a:pPr eaLnBrk="1" hangingPunct="1">
              <a:buFont typeface="Wingdings" pitchFamily="2" charset="2"/>
              <a:buChar char="n"/>
            </a:pPr>
            <a:r>
              <a:rPr lang="en-US" altLang="en-US" dirty="0" smtClean="0"/>
              <a:t>Balance tone in the front and back of body</a:t>
            </a:r>
          </a:p>
          <a:p>
            <a:pPr eaLnBrk="1" hangingPunct="1">
              <a:buFont typeface="Wingdings" pitchFamily="2" charset="2"/>
              <a:buChar char="n"/>
            </a:pPr>
            <a:r>
              <a:rPr lang="en-US" altLang="en-US" dirty="0" smtClean="0"/>
              <a:t>Provides the support tone for all movement against gravity</a:t>
            </a:r>
          </a:p>
          <a:p>
            <a:pPr eaLnBrk="1" hangingPunct="1">
              <a:buFont typeface="Wingdings" pitchFamily="2" charset="2"/>
              <a:buChar char="n"/>
            </a:pPr>
            <a:endParaRPr lang="en-US" altLang="en-US" dirty="0" smtClean="0"/>
          </a:p>
          <a:p>
            <a:pPr eaLnBrk="1" hangingPunct="1">
              <a:buFont typeface="Wingdings" pitchFamily="2" charset="2"/>
              <a:buNone/>
            </a:pPr>
            <a:endParaRPr lang="en-US" altLang="en-US" dirty="0" smtClean="0"/>
          </a:p>
        </p:txBody>
      </p:sp>
      <p:sp>
        <p:nvSpPr>
          <p:cNvPr id="47107" name="Slide Number Placeholder 1"/>
          <p:cNvSpPr>
            <a:spLocks noGrp="1"/>
          </p:cNvSpPr>
          <p:nvPr>
            <p:ph type="sldNum" sz="quarter" idx="4294967295"/>
          </p:nvPr>
        </p:nvSpPr>
        <p:spPr bwMode="auto">
          <a:xfrm>
            <a:off x="7924800" y="6356350"/>
            <a:ext cx="7620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5D2A100-C05E-4AF6-AD14-58C6D1D5F10B}" type="slidenum">
              <a:rPr lang="en-US" altLang="en-US" smtClean="0">
                <a:solidFill>
                  <a:srgbClr val="1E497E"/>
                </a:solidFill>
              </a:rPr>
              <a:pPr fontAlgn="base">
                <a:spcBef>
                  <a:spcPct val="0"/>
                </a:spcBef>
                <a:spcAft>
                  <a:spcPct val="0"/>
                </a:spcAft>
              </a:pPr>
              <a:t>9</a:t>
            </a:fld>
            <a:endParaRPr lang="en-US" altLang="en-US" smtClean="0">
              <a:solidFill>
                <a:srgbClr val="1E497E"/>
              </a:solidFill>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S103460540">
  <a:themeElements>
    <a:clrScheme name="Custom 13">
      <a:dk1>
        <a:sysClr val="windowText" lastClr="000000"/>
      </a:dk1>
      <a:lt1>
        <a:sysClr val="window" lastClr="FFFFFF"/>
      </a:lt1>
      <a:dk2>
        <a:srgbClr val="2768BB"/>
      </a:dk2>
      <a:lt2>
        <a:srgbClr val="E7DEC9"/>
      </a:lt2>
      <a:accent1>
        <a:srgbClr val="D85B5F"/>
      </a:accent1>
      <a:accent2>
        <a:srgbClr val="B48EDB"/>
      </a:accent2>
      <a:accent3>
        <a:srgbClr val="C32D2E"/>
      </a:accent3>
      <a:accent4>
        <a:srgbClr val="35AA8E"/>
      </a:accent4>
      <a:accent5>
        <a:srgbClr val="AFB2BD"/>
      </a:accent5>
      <a:accent6>
        <a:srgbClr val="6F5BA3"/>
      </a:accent6>
      <a:hlink>
        <a:srgbClr val="8DC765"/>
      </a:hlink>
      <a:folHlink>
        <a:srgbClr val="AA8A14"/>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xmlns=""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1050</Words>
  <Application>Microsoft Office PowerPoint</Application>
  <PresentationFormat>On-screen Show (4:3)</PresentationFormat>
  <Paragraphs>181</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TS103460540</vt:lpstr>
      <vt:lpstr>Sensorimotor Programs that Support Voice Work</vt:lpstr>
      <vt:lpstr>Sensory Motor Aspects of Voice</vt:lpstr>
      <vt:lpstr>Sensory Motor Aspects of Voice</vt:lpstr>
      <vt:lpstr>Developing the Core</vt:lpstr>
      <vt:lpstr>Keys to Developing  An Active  Listening Posture</vt:lpstr>
      <vt:lpstr>Review of Primary Movement Patterns</vt:lpstr>
      <vt:lpstr>Unfolding of Primary Movement Patterns </vt:lpstr>
      <vt:lpstr>Moro Response</vt:lpstr>
      <vt:lpstr>Tonic Labyrinthine</vt:lpstr>
      <vt:lpstr>Landau </vt:lpstr>
      <vt:lpstr>Sensory Motor Treatment</vt:lpstr>
      <vt:lpstr>Primary Movement Pattern</vt:lpstr>
      <vt:lpstr>Facilitation and Integration</vt:lpstr>
      <vt:lpstr>Sensory Input  </vt:lpstr>
      <vt:lpstr>Sensory Input </vt:lpstr>
      <vt:lpstr>Precise Proprioception </vt:lpstr>
      <vt:lpstr>Moro Integration </vt:lpstr>
      <vt:lpstr>Moro Ball Drop Game</vt:lpstr>
      <vt:lpstr>Melting (Tonic Labyrinthine)</vt:lpstr>
      <vt:lpstr>PowerUp Ball Sequence </vt:lpstr>
      <vt:lpstr>Incorporate Sound</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Sensorimotor Development of Active Listening</dc:title>
  <dc:creator>sounds</dc:creator>
  <cp:lastModifiedBy>vital sounds</cp:lastModifiedBy>
  <cp:revision>11</cp:revision>
  <dcterms:created xsi:type="dcterms:W3CDTF">2016-05-05T15:34:44Z</dcterms:created>
  <dcterms:modified xsi:type="dcterms:W3CDTF">2016-05-09T15:54:27Z</dcterms:modified>
</cp:coreProperties>
</file>